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aleway"/>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E921EBA-E278-4B8B-8167-ACA6C3E11B75}">
  <a:tblStyle styleId="{2E921EBA-E278-4B8B-8167-ACA6C3E11B7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regular.fntdata"/><Relationship Id="rId25" Type="http://schemas.openxmlformats.org/officeDocument/2006/relationships/slide" Target="slides/slide19.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5.xml"/><Relationship Id="rId33" Type="http://schemas.openxmlformats.org/officeDocument/2006/relationships/font" Target="fonts/Lato-boldItalic.fntdata"/><Relationship Id="rId10" Type="http://schemas.openxmlformats.org/officeDocument/2006/relationships/slide" Target="slides/slide4.xml"/><Relationship Id="rId32" Type="http://schemas.openxmlformats.org/officeDocument/2006/relationships/font" Target="fonts/Lato-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d7ee30c98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d7ee30c98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d7a50804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d7a50804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d7ee30c9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d7ee30c9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d7a50804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d7a50804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d7a5080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d7a5080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d7a50804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d7a50804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d7a50804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d7a50804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d7a50804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d7a50804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d7ee30c98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d7ee30c98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d80a0d0a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d80a0d0a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d7a5080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d7a5080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d7a50804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d7a50804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d7a50804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d7a50804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d7ee30c9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d7ee30c9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d7a50804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d7a50804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d7ee30c98_0_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d7ee30c98_0_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d7ee30c98_0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d7ee30c98_0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d7ee30c98_0_9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d7ee30c98_0_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Google Shape;86;p13"/>
          <p:cNvPicPr preferRelativeResize="0"/>
          <p:nvPr/>
        </p:nvPicPr>
        <p:blipFill rotWithShape="1">
          <a:blip r:embed="rId3">
            <a:alphaModFix/>
          </a:blip>
          <a:srcRect b="14442" l="5277" r="5277" t="0"/>
          <a:stretch/>
        </p:blipFill>
        <p:spPr>
          <a:xfrm>
            <a:off x="4061313" y="2405725"/>
            <a:ext cx="1173825" cy="1115850"/>
          </a:xfrm>
          <a:prstGeom prst="rect">
            <a:avLst/>
          </a:prstGeom>
          <a:noFill/>
          <a:ln>
            <a:noFill/>
          </a:ln>
        </p:spPr>
      </p:pic>
      <p:sp>
        <p:nvSpPr>
          <p:cNvPr id="87" name="Google Shape;87;p13"/>
          <p:cNvSpPr txBox="1"/>
          <p:nvPr/>
        </p:nvSpPr>
        <p:spPr>
          <a:xfrm>
            <a:off x="292050" y="-100025"/>
            <a:ext cx="8559900" cy="3000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3600"/>
              <a:t>Keweenaw Time Travelers</a:t>
            </a:r>
            <a:endParaRPr sz="3600"/>
          </a:p>
          <a:p>
            <a:pPr indent="0" lvl="0" marL="0" rtl="0" algn="ctr">
              <a:lnSpc>
                <a:spcPct val="115000"/>
              </a:lnSpc>
              <a:spcBef>
                <a:spcPts val="0"/>
              </a:spcBef>
              <a:spcAft>
                <a:spcPts val="0"/>
              </a:spcAft>
              <a:buNone/>
            </a:pPr>
            <a:r>
              <a:rPr lang="en" sz="3600"/>
              <a:t>Group 0b100</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February 11</a:t>
            </a:r>
            <a:r>
              <a:rPr baseline="30000" lang="en" sz="2400">
                <a:solidFill>
                  <a:schemeClr val="dk1"/>
                </a:solidFill>
              </a:rPr>
              <a:t>th</a:t>
            </a:r>
            <a:r>
              <a:rPr lang="en" sz="2400">
                <a:solidFill>
                  <a:schemeClr val="dk1"/>
                </a:solidFill>
              </a:rPr>
              <a:t>, 2020</a:t>
            </a:r>
            <a:endParaRPr sz="3600"/>
          </a:p>
        </p:txBody>
      </p:sp>
      <p:sp>
        <p:nvSpPr>
          <p:cNvPr id="88" name="Google Shape;88;p13"/>
          <p:cNvSpPr txBox="1"/>
          <p:nvPr/>
        </p:nvSpPr>
        <p:spPr>
          <a:xfrm>
            <a:off x="1276825" y="3497250"/>
            <a:ext cx="6742800" cy="175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Ryan Ader, Kyle Alberth, </a:t>
            </a:r>
            <a:r>
              <a:rPr lang="en" sz="2400"/>
              <a:t>Rebecca Barkdoll, Christian LaCourt, </a:t>
            </a:r>
            <a:r>
              <a:rPr lang="en" sz="2400"/>
              <a:t>Daniel Lambert, </a:t>
            </a:r>
            <a:r>
              <a:rPr lang="en" sz="2400"/>
              <a:t>Evan Monko</a:t>
            </a:r>
            <a:r>
              <a:rPr lang="en" sz="2400"/>
              <a:t> Mason Sayles, Ruoxi Tian</a:t>
            </a:r>
            <a:endParaRPr sz="2400"/>
          </a:p>
          <a:p>
            <a:pPr indent="0" lvl="0" marL="0" rtl="0" algn="l">
              <a:spcBef>
                <a:spcPts val="0"/>
              </a:spcBef>
              <a:spcAft>
                <a:spcPts val="0"/>
              </a:spcAft>
              <a:buNone/>
            </a:pPr>
            <a:r>
              <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2"/>
          <p:cNvPicPr preferRelativeResize="0"/>
          <p:nvPr/>
        </p:nvPicPr>
        <p:blipFill rotWithShape="1">
          <a:blip r:embed="rId3">
            <a:alphaModFix/>
          </a:blip>
          <a:srcRect b="0" l="0" r="0" t="0"/>
          <a:stretch/>
        </p:blipFill>
        <p:spPr>
          <a:xfrm>
            <a:off x="0" y="8288"/>
            <a:ext cx="9910699" cy="5466375"/>
          </a:xfrm>
          <a:prstGeom prst="rect">
            <a:avLst/>
          </a:prstGeom>
          <a:noFill/>
          <a:ln>
            <a:noFill/>
          </a:ln>
        </p:spPr>
      </p:pic>
      <p:sp>
        <p:nvSpPr>
          <p:cNvPr id="159" name="Google Shape;159;p22"/>
          <p:cNvSpPr/>
          <p:nvPr/>
        </p:nvSpPr>
        <p:spPr>
          <a:xfrm>
            <a:off x="57150" y="675525"/>
            <a:ext cx="1691700" cy="30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60" name="Google Shape;160;p22"/>
          <p:cNvGraphicFramePr/>
          <p:nvPr/>
        </p:nvGraphicFramePr>
        <p:xfrm>
          <a:off x="28600" y="1253200"/>
          <a:ext cx="3000000" cy="3000000"/>
        </p:xfrm>
        <a:graphic>
          <a:graphicData uri="http://schemas.openxmlformats.org/drawingml/2006/table">
            <a:tbl>
              <a:tblPr>
                <a:noFill/>
                <a:tableStyleId>{2E921EBA-E278-4B8B-8167-ACA6C3E11B75}</a:tableStyleId>
              </a:tblPr>
              <a:tblGrid>
                <a:gridCol w="1748800"/>
              </a:tblGrid>
              <a:tr h="275400">
                <a:tc>
                  <a:txBody>
                    <a:bodyPr/>
                    <a:lstStyle/>
                    <a:p>
                      <a:pPr indent="0" lvl="0" marL="0" rtl="0" algn="l">
                        <a:spcBef>
                          <a:spcPts val="0"/>
                        </a:spcBef>
                        <a:spcAft>
                          <a:spcPts val="0"/>
                        </a:spcAft>
                        <a:buNone/>
                      </a:pPr>
                      <a:r>
                        <a:rPr lang="en" sz="1100"/>
                        <a:t>Filters                           [+]</a:t>
                      </a:r>
                      <a:endParaRPr sz="1100"/>
                    </a:p>
                  </a:txBody>
                  <a:tcPr marT="63500" marB="63500" marR="63500" marL="63500">
                    <a:solidFill>
                      <a:srgbClr val="D9D9D9"/>
                    </a:solidFill>
                  </a:tcPr>
                </a:tc>
              </a:tr>
              <a:tr h="314950">
                <a:tc>
                  <a:txBody>
                    <a:bodyPr/>
                    <a:lstStyle/>
                    <a:p>
                      <a:pPr indent="0" lvl="0" marL="0" rtl="0" algn="l">
                        <a:spcBef>
                          <a:spcPts val="0"/>
                        </a:spcBef>
                        <a:spcAft>
                          <a:spcPts val="0"/>
                        </a:spcAft>
                        <a:buNone/>
                      </a:pPr>
                      <a:r>
                        <a:rPr lang="en" sz="1100"/>
                        <a:t>People (53)                   [-]</a:t>
                      </a:r>
                      <a:endParaRPr sz="1100"/>
                    </a:p>
                  </a:txBody>
                  <a:tcPr marT="63500" marB="63500" marR="63500" marL="63500">
                    <a:solidFill>
                      <a:srgbClr val="FFFFFF"/>
                    </a:solidFill>
                  </a:tcPr>
                </a:tc>
              </a:tr>
              <a:tr h="1238625">
                <a:tc>
                  <a:txBody>
                    <a:bodyPr/>
                    <a:lstStyle/>
                    <a:p>
                      <a:pPr indent="0" lvl="0" marL="0" rtl="0" algn="l">
                        <a:spcBef>
                          <a:spcPts val="0"/>
                        </a:spcBef>
                        <a:spcAft>
                          <a:spcPts val="0"/>
                        </a:spcAft>
                        <a:buNone/>
                      </a:pPr>
                      <a:r>
                        <a:rPr lang="en" sz="1100"/>
                        <a:t>John Smith (1900)</a:t>
                      </a:r>
                      <a:endParaRPr sz="1100"/>
                    </a:p>
                    <a:p>
                      <a:pPr indent="0" lvl="0" marL="0" rtl="0" algn="l">
                        <a:spcBef>
                          <a:spcPts val="0"/>
                        </a:spcBef>
                        <a:spcAft>
                          <a:spcPts val="0"/>
                        </a:spcAft>
                        <a:buNone/>
                      </a:pPr>
                      <a:r>
                        <a:rPr lang="en" sz="1100"/>
                        <a:t>Jane Smith (1917)</a:t>
                      </a:r>
                      <a:endParaRPr sz="1100"/>
                    </a:p>
                    <a:p>
                      <a:pPr indent="0" lvl="0" marL="0" rtl="0" algn="l">
                        <a:spcBef>
                          <a:spcPts val="0"/>
                        </a:spcBef>
                        <a:spcAft>
                          <a:spcPts val="0"/>
                        </a:spcAft>
                        <a:buNone/>
                      </a:pPr>
                      <a:r>
                        <a:rPr lang="en" sz="1100"/>
                        <a:t>Joe Smith (1900)</a:t>
                      </a:r>
                      <a:endParaRPr sz="1100"/>
                    </a:p>
                    <a:p>
                      <a:pPr indent="0" lvl="0" marL="0" rtl="0" algn="l">
                        <a:spcBef>
                          <a:spcPts val="0"/>
                        </a:spcBef>
                        <a:spcAft>
                          <a:spcPts val="0"/>
                        </a:spcAft>
                        <a:buNone/>
                      </a:pPr>
                      <a:r>
                        <a:rPr lang="en" sz="1100"/>
                        <a:t>Jon Smith (1880)</a:t>
                      </a:r>
                      <a:endParaRPr sz="1100"/>
                    </a:p>
                    <a:p>
                      <a:pPr indent="0" lvl="0" marL="0" rtl="0" algn="l">
                        <a:spcBef>
                          <a:spcPts val="0"/>
                        </a:spcBef>
                        <a:spcAft>
                          <a:spcPts val="0"/>
                        </a:spcAft>
                        <a:buNone/>
                      </a:pPr>
                      <a:r>
                        <a:rPr lang="en" sz="1100"/>
                        <a:t>Joel Smith (1880)</a:t>
                      </a:r>
                      <a:endParaRPr sz="1100"/>
                    </a:p>
                    <a:p>
                      <a:pPr indent="0" lvl="0" marL="0" rtl="0" algn="l">
                        <a:spcBef>
                          <a:spcPts val="0"/>
                        </a:spcBef>
                        <a:spcAft>
                          <a:spcPts val="0"/>
                        </a:spcAft>
                        <a:buNone/>
                      </a:pPr>
                      <a:r>
                        <a:rPr lang="en" sz="1100"/>
                        <a:t>Jane Smith (1900)</a:t>
                      </a:r>
                      <a:endParaRPr sz="1100"/>
                    </a:p>
                  </a:txBody>
                  <a:tcPr marT="63500" marB="63500" marR="63500" marL="63500">
                    <a:solidFill>
                      <a:srgbClr val="FFFFFF"/>
                    </a:solidFill>
                  </a:tcPr>
                </a:tc>
              </a:tr>
              <a:tr h="350675">
                <a:tc>
                  <a:txBody>
                    <a:bodyPr/>
                    <a:lstStyle/>
                    <a:p>
                      <a:pPr indent="0" lvl="0" marL="0" rtl="0" algn="l">
                        <a:spcBef>
                          <a:spcPts val="0"/>
                        </a:spcBef>
                        <a:spcAft>
                          <a:spcPts val="0"/>
                        </a:spcAft>
                        <a:buNone/>
                      </a:pPr>
                      <a:r>
                        <a:rPr lang="en" sz="1100"/>
                        <a:t>Buildings                       [+]</a:t>
                      </a:r>
                      <a:endParaRPr sz="1100"/>
                    </a:p>
                  </a:txBody>
                  <a:tcPr marT="63500" marB="63500" marR="63500" marL="63500">
                    <a:solidFill>
                      <a:srgbClr val="FFFFFF"/>
                    </a:solidFill>
                  </a:tcPr>
                </a:tc>
              </a:tr>
              <a:tr h="314950">
                <a:tc>
                  <a:txBody>
                    <a:bodyPr/>
                    <a:lstStyle/>
                    <a:p>
                      <a:pPr indent="0" lvl="0" marL="0" rtl="0" algn="l">
                        <a:spcBef>
                          <a:spcPts val="0"/>
                        </a:spcBef>
                        <a:spcAft>
                          <a:spcPts val="0"/>
                        </a:spcAft>
                        <a:buNone/>
                      </a:pPr>
                      <a:r>
                        <a:rPr lang="en" sz="1100"/>
                        <a:t>Addresses                    [+]</a:t>
                      </a:r>
                      <a:endParaRPr sz="1100"/>
                    </a:p>
                  </a:txBody>
                  <a:tcPr marT="63500" marB="63500" marR="63500" marL="63500">
                    <a:solidFill>
                      <a:srgbClr val="FFFFFF"/>
                    </a:solidFill>
                  </a:tcPr>
                </a:tc>
              </a:tr>
              <a:tr h="314950">
                <a:tc>
                  <a:txBody>
                    <a:bodyPr/>
                    <a:lstStyle/>
                    <a:p>
                      <a:pPr indent="0" lvl="0" marL="0" rtl="0" algn="l">
                        <a:spcBef>
                          <a:spcPts val="0"/>
                        </a:spcBef>
                        <a:spcAft>
                          <a:spcPts val="0"/>
                        </a:spcAft>
                        <a:buNone/>
                      </a:pPr>
                      <a:r>
                        <a:rPr lang="en" sz="1100"/>
                        <a:t>Stories (18)                   [-]</a:t>
                      </a:r>
                      <a:endParaRPr sz="1100"/>
                    </a:p>
                  </a:txBody>
                  <a:tcPr marT="63500" marB="63500" marR="63500" marL="63500">
                    <a:solidFill>
                      <a:srgbClr val="FFFFFF"/>
                    </a:solidFill>
                  </a:tcPr>
                </a:tc>
              </a:tr>
              <a:tr h="708025">
                <a:tc>
                  <a:txBody>
                    <a:bodyPr/>
                    <a:lstStyle/>
                    <a:p>
                      <a:pPr indent="0" lvl="0" marL="0" rtl="0" algn="l">
                        <a:spcBef>
                          <a:spcPts val="0"/>
                        </a:spcBef>
                        <a:spcAft>
                          <a:spcPts val="0"/>
                        </a:spcAft>
                        <a:buNone/>
                      </a:pPr>
                      <a:r>
                        <a:rPr lang="en" sz="1100">
                          <a:solidFill>
                            <a:srgbClr val="0070C0"/>
                          </a:solidFill>
                        </a:rPr>
                        <a:t>Agnes Smith (3) </a:t>
                      </a:r>
                      <a:endParaRPr sz="1100">
                        <a:solidFill>
                          <a:srgbClr val="0070C0"/>
                        </a:solidFill>
                      </a:endParaRPr>
                    </a:p>
                    <a:p>
                      <a:pPr indent="0" lvl="0" marL="0" rtl="0" algn="l">
                        <a:spcBef>
                          <a:spcPts val="0"/>
                        </a:spcBef>
                        <a:spcAft>
                          <a:spcPts val="0"/>
                        </a:spcAft>
                        <a:buNone/>
                      </a:pPr>
                      <a:r>
                        <a:rPr lang="en" sz="1100"/>
                        <a:t>Jon Smith (1)</a:t>
                      </a:r>
                      <a:endParaRPr sz="1100"/>
                    </a:p>
                    <a:p>
                      <a:pPr indent="0" lvl="0" marL="0" rtl="0" algn="l">
                        <a:spcBef>
                          <a:spcPts val="0"/>
                        </a:spcBef>
                        <a:spcAft>
                          <a:spcPts val="0"/>
                        </a:spcAft>
                        <a:buNone/>
                      </a:pPr>
                      <a:r>
                        <a:rPr lang="en" sz="1100"/>
                        <a:t>Jane Smith (1)</a:t>
                      </a:r>
                      <a:endParaRPr sz="1100"/>
                    </a:p>
                  </a:txBody>
                  <a:tcPr marT="63500" marB="63500" marR="63500" marL="63500">
                    <a:solidFill>
                      <a:srgbClr val="FFFFFF"/>
                    </a:solidFill>
                  </a:tcPr>
                </a:tc>
              </a:tr>
              <a:tr h="314950">
                <a:tc>
                  <a:txBody>
                    <a:bodyPr/>
                    <a:lstStyle/>
                    <a:p>
                      <a:pPr indent="0" lvl="0" marL="0" rtl="0" algn="l">
                        <a:spcBef>
                          <a:spcPts val="0"/>
                        </a:spcBef>
                        <a:spcAft>
                          <a:spcPts val="0"/>
                        </a:spcAft>
                        <a:buNone/>
                      </a:pPr>
                      <a:r>
                        <a:rPr lang="en" sz="1100"/>
                        <a:t>Records (84)                [+]</a:t>
                      </a:r>
                      <a:endParaRPr sz="1100"/>
                    </a:p>
                  </a:txBody>
                  <a:tcPr marT="63500" marB="63500" marR="63500" marL="63500">
                    <a:solidFill>
                      <a:srgbClr val="FFFFFF"/>
                    </a:solidFill>
                  </a:tcPr>
                </a:tc>
              </a:tr>
            </a:tbl>
          </a:graphicData>
        </a:graphic>
      </p:graphicFrame>
      <p:grpSp>
        <p:nvGrpSpPr>
          <p:cNvPr id="161" name="Google Shape;161;p22"/>
          <p:cNvGrpSpPr/>
          <p:nvPr/>
        </p:nvGrpSpPr>
        <p:grpSpPr>
          <a:xfrm>
            <a:off x="5137361" y="1300816"/>
            <a:ext cx="2395433" cy="3711900"/>
            <a:chOff x="6444876" y="1456850"/>
            <a:chExt cx="2395433" cy="3711900"/>
          </a:xfrm>
        </p:grpSpPr>
        <p:grpSp>
          <p:nvGrpSpPr>
            <p:cNvPr id="162" name="Google Shape;162;p22"/>
            <p:cNvGrpSpPr/>
            <p:nvPr/>
          </p:nvGrpSpPr>
          <p:grpSpPr>
            <a:xfrm>
              <a:off x="6444876" y="1456850"/>
              <a:ext cx="2395433" cy="3711900"/>
              <a:chOff x="6925170" y="1438242"/>
              <a:chExt cx="2395433" cy="3711900"/>
            </a:xfrm>
          </p:grpSpPr>
          <p:grpSp>
            <p:nvGrpSpPr>
              <p:cNvPr id="163" name="Google Shape;163;p22"/>
              <p:cNvGrpSpPr/>
              <p:nvPr/>
            </p:nvGrpSpPr>
            <p:grpSpPr>
              <a:xfrm>
                <a:off x="6925170" y="1438242"/>
                <a:ext cx="2395433" cy="3711900"/>
                <a:chOff x="7529608" y="1429006"/>
                <a:chExt cx="2395433" cy="3711900"/>
              </a:xfrm>
            </p:grpSpPr>
            <p:grpSp>
              <p:nvGrpSpPr>
                <p:cNvPr id="164" name="Google Shape;164;p22"/>
                <p:cNvGrpSpPr/>
                <p:nvPr/>
              </p:nvGrpSpPr>
              <p:grpSpPr>
                <a:xfrm>
                  <a:off x="7529608" y="1429006"/>
                  <a:ext cx="2395433" cy="3711900"/>
                  <a:chOff x="7529608" y="1429006"/>
                  <a:chExt cx="2395433" cy="3711900"/>
                </a:xfrm>
              </p:grpSpPr>
              <p:grpSp>
                <p:nvGrpSpPr>
                  <p:cNvPr id="165" name="Google Shape;165;p22"/>
                  <p:cNvGrpSpPr/>
                  <p:nvPr/>
                </p:nvGrpSpPr>
                <p:grpSpPr>
                  <a:xfrm>
                    <a:off x="7537948" y="1429006"/>
                    <a:ext cx="2376427" cy="3711900"/>
                    <a:chOff x="7537948" y="1429006"/>
                    <a:chExt cx="2376427" cy="3711900"/>
                  </a:xfrm>
                </p:grpSpPr>
                <p:sp>
                  <p:nvSpPr>
                    <p:cNvPr id="166" name="Google Shape;166;p22"/>
                    <p:cNvSpPr/>
                    <p:nvPr/>
                  </p:nvSpPr>
                  <p:spPr>
                    <a:xfrm>
                      <a:off x="7537948" y="1429006"/>
                      <a:ext cx="2373300" cy="3711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67" name="Google Shape;167;p22"/>
                    <p:cNvGrpSpPr/>
                    <p:nvPr/>
                  </p:nvGrpSpPr>
                  <p:grpSpPr>
                    <a:xfrm>
                      <a:off x="7541144" y="1448658"/>
                      <a:ext cx="2373230" cy="1937990"/>
                      <a:chOff x="6569753" y="1878500"/>
                      <a:chExt cx="2373230" cy="1937990"/>
                    </a:xfrm>
                  </p:grpSpPr>
                  <p:grpSp>
                    <p:nvGrpSpPr>
                      <p:cNvPr id="168" name="Google Shape;168;p22"/>
                      <p:cNvGrpSpPr/>
                      <p:nvPr/>
                    </p:nvGrpSpPr>
                    <p:grpSpPr>
                      <a:xfrm>
                        <a:off x="6569753" y="1878500"/>
                        <a:ext cx="2373230" cy="1866664"/>
                        <a:chOff x="6331214" y="2332801"/>
                        <a:chExt cx="2373230" cy="1866664"/>
                      </a:xfrm>
                    </p:grpSpPr>
                    <p:pic>
                      <p:nvPicPr>
                        <p:cNvPr id="169" name="Google Shape;169;p22"/>
                        <p:cNvPicPr preferRelativeResize="0"/>
                        <p:nvPr/>
                      </p:nvPicPr>
                      <p:blipFill rotWithShape="1">
                        <a:blip r:embed="rId4">
                          <a:alphaModFix/>
                        </a:blip>
                        <a:srcRect b="0" l="0" r="0" t="0"/>
                        <a:stretch/>
                      </p:blipFill>
                      <p:spPr>
                        <a:xfrm>
                          <a:off x="6331214" y="2332801"/>
                          <a:ext cx="2373230" cy="1866664"/>
                        </a:xfrm>
                        <a:prstGeom prst="rect">
                          <a:avLst/>
                        </a:prstGeom>
                        <a:noFill/>
                        <a:ln>
                          <a:noFill/>
                        </a:ln>
                      </p:spPr>
                    </p:pic>
                    <p:sp>
                      <p:nvSpPr>
                        <p:cNvPr id="170" name="Google Shape;170;p22"/>
                        <p:cNvSpPr txBox="1"/>
                        <p:nvPr/>
                      </p:nvSpPr>
                      <p:spPr>
                        <a:xfrm>
                          <a:off x="7134422" y="2966302"/>
                          <a:ext cx="13359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R</a:t>
                          </a:r>
                          <a:endParaRPr/>
                        </a:p>
                        <a:p>
                          <a:pPr indent="0" lvl="0" marL="0" marR="0" rtl="0" algn="l">
                            <a:spcBef>
                              <a:spcPts val="0"/>
                            </a:spcBef>
                            <a:spcAft>
                              <a:spcPts val="0"/>
                            </a:spcAft>
                            <a:buNone/>
                          </a:pPr>
                          <a:r>
                            <a:t/>
                          </a:r>
                          <a:endParaRPr sz="800">
                            <a:solidFill>
                              <a:srgbClr val="000000"/>
                            </a:solidFill>
                            <a:latin typeface="Calibri"/>
                            <a:ea typeface="Calibri"/>
                            <a:cs typeface="Calibri"/>
                            <a:sym typeface="Calibri"/>
                          </a:endParaRPr>
                        </a:p>
                      </p:txBody>
                    </p:sp>
                  </p:grpSp>
                  <p:sp>
                    <p:nvSpPr>
                      <p:cNvPr id="171" name="Google Shape;171;p22"/>
                      <p:cNvSpPr txBox="1"/>
                      <p:nvPr/>
                    </p:nvSpPr>
                    <p:spPr>
                      <a:xfrm>
                        <a:off x="7372961" y="2900075"/>
                        <a:ext cx="11229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Frederick’s Dry Goods</a:t>
                        </a:r>
                        <a:endParaRPr/>
                      </a:p>
                      <a:p>
                        <a:pPr indent="0" lvl="0" marL="0" marR="0" rtl="0" algn="l">
                          <a:spcBef>
                            <a:spcPts val="0"/>
                          </a:spcBef>
                          <a:spcAft>
                            <a:spcPts val="0"/>
                          </a:spcAft>
                          <a:buNone/>
                        </a:pPr>
                        <a:r>
                          <a:t/>
                        </a:r>
                        <a:endParaRPr sz="800">
                          <a:solidFill>
                            <a:srgbClr val="000000"/>
                          </a:solidFill>
                          <a:latin typeface="Calibri"/>
                          <a:ea typeface="Calibri"/>
                          <a:cs typeface="Calibri"/>
                          <a:sym typeface="Calibri"/>
                        </a:endParaRPr>
                      </a:p>
                    </p:txBody>
                  </p:sp>
                  <p:sp>
                    <p:nvSpPr>
                      <p:cNvPr id="172" name="Google Shape;172;p22"/>
                      <p:cNvSpPr txBox="1"/>
                      <p:nvPr/>
                    </p:nvSpPr>
                    <p:spPr>
                      <a:xfrm>
                        <a:off x="7383567" y="2715409"/>
                        <a:ext cx="13359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Clerk</a:t>
                        </a:r>
                        <a:endParaRPr/>
                      </a:p>
                    </p:txBody>
                  </p:sp>
                  <p:sp>
                    <p:nvSpPr>
                      <p:cNvPr id="173" name="Google Shape;173;p22"/>
                      <p:cNvSpPr txBox="1"/>
                      <p:nvPr/>
                    </p:nvSpPr>
                    <p:spPr>
                      <a:xfrm>
                        <a:off x="7372961" y="3477790"/>
                        <a:ext cx="14955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Houghton City Directory 1900</a:t>
                        </a:r>
                        <a:endParaRPr/>
                      </a:p>
                      <a:p>
                        <a:pPr indent="0" lvl="0" marL="0" marR="0" rtl="0" algn="l">
                          <a:spcBef>
                            <a:spcPts val="0"/>
                          </a:spcBef>
                          <a:spcAft>
                            <a:spcPts val="0"/>
                          </a:spcAft>
                          <a:buNone/>
                        </a:pPr>
                        <a:r>
                          <a:t/>
                        </a:r>
                        <a:endParaRPr sz="800">
                          <a:solidFill>
                            <a:srgbClr val="000000"/>
                          </a:solidFill>
                          <a:latin typeface="Calibri"/>
                          <a:ea typeface="Calibri"/>
                          <a:cs typeface="Calibri"/>
                          <a:sym typeface="Calibri"/>
                        </a:endParaRPr>
                      </a:p>
                    </p:txBody>
                  </p:sp>
                </p:grpSp>
              </p:grpSp>
              <p:grpSp>
                <p:nvGrpSpPr>
                  <p:cNvPr id="174" name="Google Shape;174;p22"/>
                  <p:cNvGrpSpPr/>
                  <p:nvPr/>
                </p:nvGrpSpPr>
                <p:grpSpPr>
                  <a:xfrm>
                    <a:off x="7529608" y="3341151"/>
                    <a:ext cx="2395433" cy="1135250"/>
                    <a:chOff x="7529608" y="3341151"/>
                    <a:chExt cx="2395433" cy="1135250"/>
                  </a:xfrm>
                </p:grpSpPr>
                <p:grpSp>
                  <p:nvGrpSpPr>
                    <p:cNvPr id="175" name="Google Shape;175;p22"/>
                    <p:cNvGrpSpPr/>
                    <p:nvPr/>
                  </p:nvGrpSpPr>
                  <p:grpSpPr>
                    <a:xfrm>
                      <a:off x="7541144" y="3341151"/>
                      <a:ext cx="2369991" cy="247181"/>
                      <a:chOff x="7541144" y="3341151"/>
                      <a:chExt cx="2369991" cy="247181"/>
                    </a:xfrm>
                  </p:grpSpPr>
                  <p:sp>
                    <p:nvSpPr>
                      <p:cNvPr id="176" name="Google Shape;176;p22"/>
                      <p:cNvSpPr txBox="1"/>
                      <p:nvPr/>
                    </p:nvSpPr>
                    <p:spPr>
                      <a:xfrm>
                        <a:off x="7541144" y="3342032"/>
                        <a:ext cx="942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00">
                            <a:solidFill>
                              <a:srgbClr val="0070C0"/>
                            </a:solidFill>
                            <a:latin typeface="Calibri"/>
                            <a:ea typeface="Calibri"/>
                            <a:cs typeface="Calibri"/>
                            <a:sym typeface="Calibri"/>
                          </a:rPr>
                          <a:t>Family (6)</a:t>
                        </a:r>
                        <a:endParaRPr/>
                      </a:p>
                    </p:txBody>
                  </p:sp>
                  <p:sp>
                    <p:nvSpPr>
                      <p:cNvPr id="177" name="Google Shape;177;p22"/>
                      <p:cNvSpPr/>
                      <p:nvPr/>
                    </p:nvSpPr>
                    <p:spPr>
                      <a:xfrm>
                        <a:off x="7544735" y="3341151"/>
                        <a:ext cx="2366400" cy="222600"/>
                      </a:xfrm>
                      <a:prstGeom prst="rect">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178" name="Google Shape;178;p22"/>
                    <p:cNvSpPr txBox="1"/>
                    <p:nvPr/>
                  </p:nvSpPr>
                  <p:spPr>
                    <a:xfrm>
                      <a:off x="7541143" y="3564108"/>
                      <a:ext cx="17382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00">
                          <a:solidFill>
                            <a:srgbClr val="0070C0"/>
                          </a:solidFill>
                          <a:latin typeface="Calibri"/>
                          <a:ea typeface="Calibri"/>
                          <a:cs typeface="Calibri"/>
                          <a:sym typeface="Calibri"/>
                        </a:rPr>
                        <a:t>Classmates (24)</a:t>
                      </a:r>
                      <a:endParaRPr/>
                    </a:p>
                  </p:txBody>
                </p:sp>
                <p:grpSp>
                  <p:nvGrpSpPr>
                    <p:cNvPr id="179" name="Google Shape;179;p22"/>
                    <p:cNvGrpSpPr/>
                    <p:nvPr/>
                  </p:nvGrpSpPr>
                  <p:grpSpPr>
                    <a:xfrm>
                      <a:off x="7529608" y="3786315"/>
                      <a:ext cx="2394900" cy="246300"/>
                      <a:chOff x="7525909" y="3342032"/>
                      <a:chExt cx="2394900" cy="246300"/>
                    </a:xfrm>
                  </p:grpSpPr>
                  <p:sp>
                    <p:nvSpPr>
                      <p:cNvPr id="180" name="Google Shape;180;p22"/>
                      <p:cNvSpPr txBox="1"/>
                      <p:nvPr/>
                    </p:nvSpPr>
                    <p:spPr>
                      <a:xfrm>
                        <a:off x="7541144" y="3342032"/>
                        <a:ext cx="14772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00">
                            <a:solidFill>
                              <a:srgbClr val="0070C0"/>
                            </a:solidFill>
                            <a:latin typeface="Calibri"/>
                            <a:ea typeface="Calibri"/>
                            <a:cs typeface="Calibri"/>
                            <a:sym typeface="Calibri"/>
                          </a:rPr>
                          <a:t>Coworkers (3)</a:t>
                        </a:r>
                        <a:endParaRPr/>
                      </a:p>
                    </p:txBody>
                  </p:sp>
                  <p:sp>
                    <p:nvSpPr>
                      <p:cNvPr id="181" name="Google Shape;181;p22"/>
                      <p:cNvSpPr/>
                      <p:nvPr/>
                    </p:nvSpPr>
                    <p:spPr>
                      <a:xfrm>
                        <a:off x="7525909" y="3348778"/>
                        <a:ext cx="2394900" cy="222600"/>
                      </a:xfrm>
                      <a:prstGeom prst="rect">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182" name="Google Shape;182;p22"/>
                    <p:cNvSpPr txBox="1"/>
                    <p:nvPr/>
                  </p:nvSpPr>
                  <p:spPr>
                    <a:xfrm>
                      <a:off x="7544842" y="4007962"/>
                      <a:ext cx="15363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00">
                          <a:solidFill>
                            <a:srgbClr val="0070C0"/>
                          </a:solidFill>
                          <a:latin typeface="Calibri"/>
                          <a:ea typeface="Calibri"/>
                          <a:cs typeface="Calibri"/>
                          <a:sym typeface="Calibri"/>
                        </a:rPr>
                        <a:t>Stories About (1) </a:t>
                      </a:r>
                      <a:endParaRPr/>
                    </a:p>
                  </p:txBody>
                </p:sp>
                <p:grpSp>
                  <p:nvGrpSpPr>
                    <p:cNvPr id="183" name="Google Shape;183;p22"/>
                    <p:cNvGrpSpPr/>
                    <p:nvPr/>
                  </p:nvGrpSpPr>
                  <p:grpSpPr>
                    <a:xfrm>
                      <a:off x="7530142" y="4230101"/>
                      <a:ext cx="2394900" cy="246300"/>
                      <a:chOff x="7526351" y="3348366"/>
                      <a:chExt cx="2394900" cy="246300"/>
                    </a:xfrm>
                  </p:grpSpPr>
                  <p:sp>
                    <p:nvSpPr>
                      <p:cNvPr id="184" name="Google Shape;184;p22"/>
                      <p:cNvSpPr txBox="1"/>
                      <p:nvPr/>
                    </p:nvSpPr>
                    <p:spPr>
                      <a:xfrm>
                        <a:off x="7534157" y="3348366"/>
                        <a:ext cx="21273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00">
                            <a:solidFill>
                              <a:srgbClr val="0070C0"/>
                            </a:solidFill>
                            <a:latin typeface="Calibri"/>
                            <a:ea typeface="Calibri"/>
                            <a:cs typeface="Calibri"/>
                            <a:sym typeface="Calibri"/>
                          </a:rPr>
                          <a:t>Others Dwelling in Same Building (4)</a:t>
                        </a:r>
                        <a:endParaRPr sz="1000">
                          <a:solidFill>
                            <a:srgbClr val="0070C0"/>
                          </a:solidFill>
                          <a:latin typeface="Calibri"/>
                          <a:ea typeface="Calibri"/>
                          <a:cs typeface="Calibri"/>
                          <a:sym typeface="Calibri"/>
                        </a:endParaRPr>
                      </a:p>
                    </p:txBody>
                  </p:sp>
                  <p:sp>
                    <p:nvSpPr>
                      <p:cNvPr id="185" name="Google Shape;185;p22"/>
                      <p:cNvSpPr/>
                      <p:nvPr/>
                    </p:nvSpPr>
                    <p:spPr>
                      <a:xfrm>
                        <a:off x="7526351" y="3356475"/>
                        <a:ext cx="2394900" cy="222600"/>
                      </a:xfrm>
                      <a:prstGeom prst="rect">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grpSp>
            <p:sp>
              <p:nvSpPr>
                <p:cNvPr id="186" name="Google Shape;186;p22"/>
                <p:cNvSpPr txBox="1"/>
                <p:nvPr/>
              </p:nvSpPr>
              <p:spPr>
                <a:xfrm>
                  <a:off x="7679596" y="4894671"/>
                  <a:ext cx="20874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Track </a:t>
                  </a:r>
                  <a:r>
                    <a:rPr b="1" lang="en" sz="800">
                      <a:solidFill>
                        <a:srgbClr val="000000"/>
                      </a:solidFill>
                      <a:latin typeface="Calibri"/>
                      <a:ea typeface="Calibri"/>
                      <a:cs typeface="Calibri"/>
                      <a:sym typeface="Calibri"/>
                    </a:rPr>
                    <a:t>Agnes Smith’s </a:t>
                  </a:r>
                  <a:r>
                    <a:rPr lang="en" sz="800">
                      <a:solidFill>
                        <a:srgbClr val="000000"/>
                      </a:solidFill>
                      <a:latin typeface="Calibri"/>
                      <a:ea typeface="Calibri"/>
                      <a:cs typeface="Calibri"/>
                      <a:sym typeface="Calibri"/>
                    </a:rPr>
                    <a:t>movements across time</a:t>
                  </a:r>
                  <a:endParaRPr/>
                </a:p>
              </p:txBody>
            </p:sp>
            <p:grpSp>
              <p:nvGrpSpPr>
                <p:cNvPr id="187" name="Google Shape;187;p22"/>
                <p:cNvGrpSpPr/>
                <p:nvPr/>
              </p:nvGrpSpPr>
              <p:grpSpPr>
                <a:xfrm>
                  <a:off x="7931237" y="4562417"/>
                  <a:ext cx="1637700" cy="298200"/>
                  <a:chOff x="7931237" y="4562417"/>
                  <a:chExt cx="1637700" cy="298200"/>
                </a:xfrm>
              </p:grpSpPr>
              <p:sp>
                <p:nvSpPr>
                  <p:cNvPr id="188" name="Google Shape;188;p22"/>
                  <p:cNvSpPr/>
                  <p:nvPr/>
                </p:nvSpPr>
                <p:spPr>
                  <a:xfrm>
                    <a:off x="7931237" y="4562417"/>
                    <a:ext cx="1637700" cy="298200"/>
                  </a:xfrm>
                  <a:prstGeom prst="roundRect">
                    <a:avLst>
                      <a:gd fmla="val 16667" name="adj"/>
                    </a:avLst>
                  </a:prstGeom>
                  <a:solidFill>
                    <a:srgbClr val="94B6D2"/>
                  </a:solidFill>
                  <a:ln cap="flat" cmpd="sng" w="12700">
                    <a:solidFill>
                      <a:srgbClr val="6C84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 name="Google Shape;189;p22"/>
                  <p:cNvSpPr txBox="1"/>
                  <p:nvPr/>
                </p:nvSpPr>
                <p:spPr>
                  <a:xfrm>
                    <a:off x="8220917" y="4598646"/>
                    <a:ext cx="10584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Where Did They Go?</a:t>
                    </a:r>
                    <a:endParaRPr/>
                  </a:p>
                </p:txBody>
              </p:sp>
            </p:grpSp>
          </p:grpSp>
          <p:sp>
            <p:nvSpPr>
              <p:cNvPr id="190" name="Google Shape;190;p22"/>
              <p:cNvSpPr/>
              <p:nvPr/>
            </p:nvSpPr>
            <p:spPr>
              <a:xfrm>
                <a:off x="6933510" y="1438242"/>
                <a:ext cx="2373300" cy="3702600"/>
              </a:xfrm>
              <a:prstGeom prst="rect">
                <a:avLst/>
              </a:prstGeom>
              <a:no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91" name="Google Shape;191;p22"/>
            <p:cNvGrpSpPr/>
            <p:nvPr/>
          </p:nvGrpSpPr>
          <p:grpSpPr>
            <a:xfrm>
              <a:off x="8561355" y="3326593"/>
              <a:ext cx="266522" cy="1169225"/>
              <a:chOff x="9136809" y="3287339"/>
              <a:chExt cx="266522" cy="1169225"/>
            </a:xfrm>
          </p:grpSpPr>
          <p:sp>
            <p:nvSpPr>
              <p:cNvPr id="192" name="Google Shape;192;p22"/>
              <p:cNvSpPr txBox="1"/>
              <p:nvPr/>
            </p:nvSpPr>
            <p:spPr>
              <a:xfrm>
                <a:off x="9148331" y="3934253"/>
                <a:ext cx="246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Calibri"/>
                    <a:ea typeface="Calibri"/>
                    <a:cs typeface="Calibri"/>
                    <a:sym typeface="Calibri"/>
                  </a:rPr>
                  <a:t>+</a:t>
                </a:r>
                <a:endParaRPr/>
              </a:p>
            </p:txBody>
          </p:sp>
          <p:sp>
            <p:nvSpPr>
              <p:cNvPr id="193" name="Google Shape;193;p22"/>
              <p:cNvSpPr txBox="1"/>
              <p:nvPr/>
            </p:nvSpPr>
            <p:spPr>
              <a:xfrm>
                <a:off x="9141622" y="3708617"/>
                <a:ext cx="246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Calibri"/>
                    <a:ea typeface="Calibri"/>
                    <a:cs typeface="Calibri"/>
                    <a:sym typeface="Calibri"/>
                  </a:rPr>
                  <a:t>+</a:t>
                </a:r>
                <a:endParaRPr/>
              </a:p>
            </p:txBody>
          </p:sp>
          <p:sp>
            <p:nvSpPr>
              <p:cNvPr id="194" name="Google Shape;194;p22"/>
              <p:cNvSpPr txBox="1"/>
              <p:nvPr/>
            </p:nvSpPr>
            <p:spPr>
              <a:xfrm>
                <a:off x="9141728" y="3497133"/>
                <a:ext cx="246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Calibri"/>
                    <a:ea typeface="Calibri"/>
                    <a:cs typeface="Calibri"/>
                    <a:sym typeface="Calibri"/>
                  </a:rPr>
                  <a:t>+</a:t>
                </a:r>
                <a:endParaRPr/>
              </a:p>
            </p:txBody>
          </p:sp>
          <p:sp>
            <p:nvSpPr>
              <p:cNvPr id="195" name="Google Shape;195;p22"/>
              <p:cNvSpPr txBox="1"/>
              <p:nvPr/>
            </p:nvSpPr>
            <p:spPr>
              <a:xfrm>
                <a:off x="9136809" y="3287339"/>
                <a:ext cx="2418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Calibri"/>
                    <a:ea typeface="Calibri"/>
                    <a:cs typeface="Calibri"/>
                    <a:sym typeface="Calibri"/>
                  </a:rPr>
                  <a:t>+</a:t>
                </a:r>
                <a:endParaRPr/>
              </a:p>
            </p:txBody>
          </p:sp>
          <p:sp>
            <p:nvSpPr>
              <p:cNvPr id="196" name="Google Shape;196;p22"/>
              <p:cNvSpPr txBox="1"/>
              <p:nvPr/>
            </p:nvSpPr>
            <p:spPr>
              <a:xfrm>
                <a:off x="9146231" y="4148764"/>
                <a:ext cx="2571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Calibri"/>
                    <a:ea typeface="Calibri"/>
                    <a:cs typeface="Calibri"/>
                    <a:sym typeface="Calibri"/>
                  </a:rPr>
                  <a:t>+</a:t>
                </a:r>
                <a:endParaRPr/>
              </a:p>
            </p:txBody>
          </p:sp>
        </p:grpSp>
      </p:grpSp>
      <p:cxnSp>
        <p:nvCxnSpPr>
          <p:cNvPr id="197" name="Google Shape;197;p22"/>
          <p:cNvCxnSpPr/>
          <p:nvPr/>
        </p:nvCxnSpPr>
        <p:spPr>
          <a:xfrm flipH="1">
            <a:off x="1657350" y="3267075"/>
            <a:ext cx="1104900" cy="904800"/>
          </a:xfrm>
          <a:prstGeom prst="straightConnector1">
            <a:avLst/>
          </a:prstGeom>
          <a:noFill/>
          <a:ln cap="flat" cmpd="sng" w="76200">
            <a:solidFill>
              <a:schemeClr val="accent4"/>
            </a:solidFill>
            <a:prstDash val="solid"/>
            <a:round/>
            <a:headEnd len="med" w="med" type="none"/>
            <a:tailEnd len="med" w="med" type="triangle"/>
          </a:ln>
        </p:spPr>
      </p:cxnSp>
      <p:cxnSp>
        <p:nvCxnSpPr>
          <p:cNvPr id="198" name="Google Shape;198;p22"/>
          <p:cNvCxnSpPr/>
          <p:nvPr/>
        </p:nvCxnSpPr>
        <p:spPr>
          <a:xfrm flipH="1" rot="10800000">
            <a:off x="4453525" y="1638150"/>
            <a:ext cx="1080600" cy="933600"/>
          </a:xfrm>
          <a:prstGeom prst="straightConnector1">
            <a:avLst/>
          </a:prstGeom>
          <a:noFill/>
          <a:ln cap="flat" cmpd="sng" w="76200">
            <a:solidFill>
              <a:schemeClr val="accent4"/>
            </a:solidFill>
            <a:prstDash val="solid"/>
            <a:round/>
            <a:headEnd len="med" w="med" type="none"/>
            <a:tailEnd len="med" w="med" type="triangle"/>
          </a:ln>
        </p:spPr>
      </p:cxnSp>
      <p:sp>
        <p:nvSpPr>
          <p:cNvPr id="199" name="Google Shape;199;p22"/>
          <p:cNvSpPr txBox="1"/>
          <p:nvPr/>
        </p:nvSpPr>
        <p:spPr>
          <a:xfrm>
            <a:off x="2621925" y="2229975"/>
            <a:ext cx="2208000" cy="1023000"/>
          </a:xfrm>
          <a:prstGeom prst="rect">
            <a:avLst/>
          </a:prstGeom>
          <a:solidFill>
            <a:schemeClr val="dk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Clicking on a result will bring up an information blurb with links to other information.</a:t>
            </a:r>
            <a:endParaRPr>
              <a:solidFill>
                <a:srgbClr val="FFFFFF"/>
              </a:solidFill>
              <a:latin typeface="Lato"/>
              <a:ea typeface="Lato"/>
              <a:cs typeface="Lato"/>
              <a:sym typeface="Lato"/>
            </a:endParaRPr>
          </a:p>
        </p:txBody>
      </p:sp>
      <p:sp>
        <p:nvSpPr>
          <p:cNvPr id="200" name="Google Shape;200;p22"/>
          <p:cNvSpPr/>
          <p:nvPr/>
        </p:nvSpPr>
        <p:spPr>
          <a:xfrm>
            <a:off x="110425" y="978525"/>
            <a:ext cx="579600" cy="154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txBox="1"/>
          <p:nvPr/>
        </p:nvSpPr>
        <p:spPr>
          <a:xfrm>
            <a:off x="110425" y="907475"/>
            <a:ext cx="1134000" cy="1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Lato"/>
                <a:ea typeface="Lato"/>
                <a:cs typeface="Lato"/>
                <a:sym typeface="Lato"/>
              </a:rPr>
              <a:t>Smith</a:t>
            </a:r>
            <a:endParaRPr sz="9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Usability Goals</a:t>
            </a:r>
            <a:endParaRPr/>
          </a:p>
        </p:txBody>
      </p:sp>
      <p:sp>
        <p:nvSpPr>
          <p:cNvPr id="207" name="Google Shape;207;p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Efficient search bar that is </a:t>
            </a:r>
            <a:r>
              <a:rPr lang="en" sz="1600"/>
              <a:t>usable</a:t>
            </a:r>
            <a:r>
              <a:rPr lang="en" sz="1600"/>
              <a:t> with only general terms</a:t>
            </a:r>
            <a:endParaRPr sz="1600"/>
          </a:p>
          <a:p>
            <a:pPr indent="-330200" lvl="0" marL="457200" rtl="0" algn="l">
              <a:spcBef>
                <a:spcPts val="0"/>
              </a:spcBef>
              <a:spcAft>
                <a:spcPts val="0"/>
              </a:spcAft>
              <a:buSzPts val="1600"/>
              <a:buChar char="●"/>
            </a:pPr>
            <a:r>
              <a:rPr lang="en" sz="1600"/>
              <a:t>Intuitive</a:t>
            </a:r>
            <a:r>
              <a:rPr lang="en" sz="1600"/>
              <a:t> and easy-to-use interface</a:t>
            </a:r>
            <a:endParaRPr sz="1600"/>
          </a:p>
          <a:p>
            <a:pPr indent="-330200" lvl="0" marL="457200" rtl="0" algn="l">
              <a:spcBef>
                <a:spcPts val="0"/>
              </a:spcBef>
              <a:spcAft>
                <a:spcPts val="0"/>
              </a:spcAft>
              <a:buSzPts val="1600"/>
              <a:buChar char="●"/>
            </a:pPr>
            <a:r>
              <a:rPr lang="en" sz="1600"/>
              <a:t>Easy-to-add filters to narrow down their search</a:t>
            </a:r>
            <a:endParaRPr sz="1600"/>
          </a:p>
          <a:p>
            <a:pPr indent="-330200" lvl="0" marL="457200" rtl="0" algn="l">
              <a:spcBef>
                <a:spcPts val="0"/>
              </a:spcBef>
              <a:spcAft>
                <a:spcPts val="0"/>
              </a:spcAft>
              <a:buSzPts val="1600"/>
              <a:buChar char="●"/>
            </a:pPr>
            <a:r>
              <a:rPr lang="en" sz="1600"/>
              <a:t>Search results should give information about the people, places, and events from the Keweenaw history</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Usability Concerns</a:t>
            </a:r>
            <a:endParaRPr/>
          </a:p>
        </p:txBody>
      </p:sp>
      <p:sp>
        <p:nvSpPr>
          <p:cNvPr id="213" name="Google Shape;213;p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We may not have the exact data the user is looking for, and if the user doesn’t know exactly what to search they may not realize that they won’t be able to find it</a:t>
            </a:r>
            <a:endParaRPr sz="1600"/>
          </a:p>
          <a:p>
            <a:pPr indent="-330200" lvl="0" marL="457200" rtl="0" algn="l">
              <a:spcBef>
                <a:spcPts val="0"/>
              </a:spcBef>
              <a:spcAft>
                <a:spcPts val="0"/>
              </a:spcAft>
              <a:buSzPts val="1600"/>
              <a:buChar char="●"/>
            </a:pPr>
            <a:r>
              <a:rPr lang="en" sz="1600"/>
              <a:t>Some people may not find the search bar </a:t>
            </a:r>
            <a:r>
              <a:rPr lang="en" sz="1600"/>
              <a:t>intuitive</a:t>
            </a:r>
            <a:r>
              <a:rPr lang="en" sz="1600"/>
              <a:t> or self-</a:t>
            </a:r>
            <a:r>
              <a:rPr lang="en" sz="1600"/>
              <a:t>explanatory</a:t>
            </a:r>
            <a:r>
              <a:rPr lang="en" sz="1600"/>
              <a:t> as we </a:t>
            </a:r>
            <a:r>
              <a:rPr lang="en" sz="1600"/>
              <a:t>believe</a:t>
            </a:r>
            <a:r>
              <a:rPr lang="en" sz="1600"/>
              <a:t> it is</a:t>
            </a:r>
            <a:endParaRPr sz="1600"/>
          </a:p>
          <a:p>
            <a:pPr indent="-330200" lvl="0" marL="457200" rtl="0" algn="l">
              <a:spcBef>
                <a:spcPts val="0"/>
              </a:spcBef>
              <a:spcAft>
                <a:spcPts val="0"/>
              </a:spcAft>
              <a:buSzPts val="1600"/>
              <a:buChar char="●"/>
            </a:pPr>
            <a:r>
              <a:rPr lang="en" sz="1600"/>
              <a:t>The search taking a long time as it looks through all possible data</a:t>
            </a:r>
            <a:endParaRPr sz="1600"/>
          </a:p>
          <a:p>
            <a:pPr indent="0" lvl="0" marL="457200" rtl="0" algn="l">
              <a:spcBef>
                <a:spcPts val="1600"/>
              </a:spcBef>
              <a:spcAft>
                <a:spcPts val="1600"/>
              </a:spcAft>
              <a:buNone/>
            </a:pPr>
            <a:r>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Preliminary Instructions and Other Content </a:t>
            </a:r>
            <a:endParaRPr/>
          </a:p>
        </p:txBody>
      </p:sp>
      <p:sp>
        <p:nvSpPr>
          <p:cNvPr id="219" name="Google Shape;219;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Due to lack of available records at the moment, there will be little information added to the pop-up information </a:t>
            </a:r>
            <a:endParaRPr sz="1600"/>
          </a:p>
          <a:p>
            <a:pPr indent="-330200" lvl="0" marL="457200" rtl="0" algn="l">
              <a:spcBef>
                <a:spcPts val="0"/>
              </a:spcBef>
              <a:spcAft>
                <a:spcPts val="0"/>
              </a:spcAft>
              <a:buSzPts val="1600"/>
              <a:buChar char="●"/>
            </a:pPr>
            <a:r>
              <a:rPr lang="en" sz="1600"/>
              <a:t>The search bar should be relatively self-</a:t>
            </a:r>
            <a:r>
              <a:rPr lang="en" sz="1600"/>
              <a:t>explanatory</a:t>
            </a:r>
            <a:endParaRPr sz="1600"/>
          </a:p>
          <a:p>
            <a:pPr indent="-330200" lvl="0" marL="457200" rtl="0" algn="l">
              <a:spcBef>
                <a:spcPts val="0"/>
              </a:spcBef>
              <a:spcAft>
                <a:spcPts val="0"/>
              </a:spcAft>
              <a:buSzPts val="1600"/>
              <a:buChar char="●"/>
            </a:pPr>
            <a:r>
              <a:rPr lang="en" sz="1600"/>
              <a:t>Clicking on the help button should bring up a set of pop-up instructions to explain what isn’t intuitive</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2 </a:t>
            </a:r>
            <a:endParaRPr/>
          </a:p>
          <a:p>
            <a:pPr indent="0" lvl="0" marL="0" rtl="0" algn="l">
              <a:spcBef>
                <a:spcPts val="0"/>
              </a:spcBef>
              <a:spcAft>
                <a:spcPts val="0"/>
              </a:spcAft>
              <a:buNone/>
            </a:pPr>
            <a:r>
              <a:rPr lang="en"/>
              <a:t>(Error Handling)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Users and Environment</a:t>
            </a:r>
            <a:endParaRPr/>
          </a:p>
        </p:txBody>
      </p:sp>
      <p:sp>
        <p:nvSpPr>
          <p:cNvPr id="230" name="Google Shape;230;p27"/>
          <p:cNvSpPr txBox="1"/>
          <p:nvPr>
            <p:ph idx="1" type="body"/>
          </p:nvPr>
        </p:nvSpPr>
        <p:spPr>
          <a:xfrm>
            <a:off x="729450" y="2078875"/>
            <a:ext cx="40629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Rachel Alder,  Anthropologist</a:t>
            </a:r>
            <a:endParaRPr sz="1600"/>
          </a:p>
          <a:p>
            <a:pPr indent="-330200" lvl="0" marL="457200" rtl="0" algn="l">
              <a:spcBef>
                <a:spcPts val="0"/>
              </a:spcBef>
              <a:spcAft>
                <a:spcPts val="0"/>
              </a:spcAft>
              <a:buSzPts val="1600"/>
              <a:buChar char="●"/>
            </a:pPr>
            <a:r>
              <a:rPr lang="en" sz="1600"/>
              <a:t>Researches immigrant histories for political policies</a:t>
            </a:r>
            <a:endParaRPr sz="1600"/>
          </a:p>
          <a:p>
            <a:pPr indent="-330200" lvl="0" marL="457200" rtl="0" algn="l">
              <a:spcBef>
                <a:spcPts val="0"/>
              </a:spcBef>
              <a:spcAft>
                <a:spcPts val="0"/>
              </a:spcAft>
              <a:buSzPts val="1600"/>
              <a:buChar char="●"/>
            </a:pPr>
            <a:r>
              <a:rPr lang="en" sz="1600"/>
              <a:t>Wants to examine the ethnic makeup of the Copper Country through the years, and how this affected the culture and people in the area.</a:t>
            </a:r>
            <a:endParaRPr sz="1600"/>
          </a:p>
          <a:p>
            <a:pPr indent="0" lvl="0" marL="0" rtl="0" algn="l">
              <a:spcBef>
                <a:spcPts val="1600"/>
              </a:spcBef>
              <a:spcAft>
                <a:spcPts val="1600"/>
              </a:spcAft>
              <a:buNone/>
            </a:pPr>
            <a:r>
              <a:t/>
            </a:r>
            <a:endParaRPr/>
          </a:p>
        </p:txBody>
      </p:sp>
      <p:pic>
        <p:nvPicPr>
          <p:cNvPr id="231" name="Google Shape;231;p27"/>
          <p:cNvPicPr preferRelativeResize="0"/>
          <p:nvPr/>
        </p:nvPicPr>
        <p:blipFill rotWithShape="1">
          <a:blip r:embed="rId3">
            <a:alphaModFix/>
          </a:blip>
          <a:srcRect b="0" l="0" r="0" t="14368"/>
          <a:stretch/>
        </p:blipFill>
        <p:spPr>
          <a:xfrm>
            <a:off x="5622050" y="1444375"/>
            <a:ext cx="2247900" cy="2895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Description</a:t>
            </a:r>
            <a:endParaRPr/>
          </a:p>
        </p:txBody>
      </p:sp>
      <p:sp>
        <p:nvSpPr>
          <p:cNvPr id="237" name="Google Shape;237;p2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Rachel spells the name wrong for a certain family she’s looking for</a:t>
            </a:r>
            <a:endParaRPr sz="1600"/>
          </a:p>
          <a:p>
            <a:pPr indent="-330200" lvl="0" marL="457200" rtl="0" algn="l">
              <a:spcBef>
                <a:spcPts val="0"/>
              </a:spcBef>
              <a:spcAft>
                <a:spcPts val="0"/>
              </a:spcAft>
              <a:buSzPts val="1600"/>
              <a:buChar char="●"/>
            </a:pPr>
            <a:r>
              <a:rPr lang="en" sz="1600"/>
              <a:t>No results appear</a:t>
            </a:r>
            <a:endParaRPr sz="1600"/>
          </a:p>
          <a:p>
            <a:pPr indent="-330200" lvl="0" marL="457200" rtl="0" algn="l">
              <a:spcBef>
                <a:spcPts val="0"/>
              </a:spcBef>
              <a:spcAft>
                <a:spcPts val="0"/>
              </a:spcAft>
              <a:buSzPts val="1600"/>
              <a:buChar char="●"/>
            </a:pPr>
            <a:r>
              <a:rPr lang="en" sz="1600"/>
              <a:t>A message will pop up saying so, and will prompt for another search word</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Paper Prototype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id="247" name="Google Shape;247;p30"/>
          <p:cNvPicPr preferRelativeResize="0"/>
          <p:nvPr/>
        </p:nvPicPr>
        <p:blipFill rotWithShape="1">
          <a:blip r:embed="rId3">
            <a:alphaModFix/>
          </a:blip>
          <a:srcRect b="0" l="0" r="0" t="0"/>
          <a:stretch/>
        </p:blipFill>
        <p:spPr>
          <a:xfrm>
            <a:off x="2" y="0"/>
            <a:ext cx="9651898" cy="5323625"/>
          </a:xfrm>
          <a:prstGeom prst="rect">
            <a:avLst/>
          </a:prstGeom>
          <a:noFill/>
          <a:ln>
            <a:noFill/>
          </a:ln>
        </p:spPr>
      </p:pic>
      <p:sp>
        <p:nvSpPr>
          <p:cNvPr id="248" name="Google Shape;248;p30"/>
          <p:cNvSpPr/>
          <p:nvPr/>
        </p:nvSpPr>
        <p:spPr>
          <a:xfrm>
            <a:off x="44375" y="617150"/>
            <a:ext cx="1625400" cy="30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49" name="Google Shape;249;p30"/>
          <p:cNvGraphicFramePr/>
          <p:nvPr/>
        </p:nvGraphicFramePr>
        <p:xfrm>
          <a:off x="70175" y="1160950"/>
          <a:ext cx="3000000" cy="3000000"/>
        </p:xfrm>
        <a:graphic>
          <a:graphicData uri="http://schemas.openxmlformats.org/drawingml/2006/table">
            <a:tbl>
              <a:tblPr>
                <a:noFill/>
                <a:tableStyleId>{2E921EBA-E278-4B8B-8167-ACA6C3E11B75}</a:tableStyleId>
              </a:tblPr>
              <a:tblGrid>
                <a:gridCol w="1573800"/>
              </a:tblGrid>
              <a:tr h="233800">
                <a:tc>
                  <a:txBody>
                    <a:bodyPr/>
                    <a:lstStyle/>
                    <a:p>
                      <a:pPr indent="0" lvl="0" marL="0" rtl="0" algn="l">
                        <a:spcBef>
                          <a:spcPts val="0"/>
                        </a:spcBef>
                        <a:spcAft>
                          <a:spcPts val="0"/>
                        </a:spcAft>
                        <a:buNone/>
                      </a:pPr>
                      <a:r>
                        <a:rPr lang="en" sz="800"/>
                        <a:t>Filters </a:t>
                      </a:r>
                      <a:r>
                        <a:rPr lang="en" sz="800"/>
                        <a:t>   </a:t>
                      </a:r>
                      <a:r>
                        <a:rPr lang="en" sz="800"/>
                        <a:t>     </a:t>
                      </a:r>
                      <a:r>
                        <a:rPr lang="en" sz="800"/>
                        <a:t>        </a:t>
                      </a:r>
                      <a:r>
                        <a:rPr lang="en" sz="800"/>
                        <a:t>                    [+]</a:t>
                      </a:r>
                      <a:endParaRPr sz="800"/>
                    </a:p>
                  </a:txBody>
                  <a:tcPr marT="63500" marB="63500" marR="63500" marL="63500">
                    <a:solidFill>
                      <a:srgbClr val="D9D9D9"/>
                    </a:solidFill>
                  </a:tcPr>
                </a:tc>
              </a:tr>
              <a:tr h="249625">
                <a:tc>
                  <a:txBody>
                    <a:bodyPr/>
                    <a:lstStyle/>
                    <a:p>
                      <a:pPr indent="0" lvl="0" marL="0" rtl="0" algn="l">
                        <a:spcBef>
                          <a:spcPts val="0"/>
                        </a:spcBef>
                        <a:spcAft>
                          <a:spcPts val="0"/>
                        </a:spcAft>
                        <a:buNone/>
                      </a:pPr>
                      <a:r>
                        <a:rPr lang="en" sz="800"/>
                        <a:t>People   </a:t>
                      </a:r>
                      <a:r>
                        <a:rPr lang="en" sz="800"/>
                        <a:t>               </a:t>
                      </a:r>
                      <a:r>
                        <a:rPr lang="en" sz="800"/>
                        <a:t>                 [+]</a:t>
                      </a:r>
                      <a:endParaRPr sz="800"/>
                    </a:p>
                  </a:txBody>
                  <a:tcPr marT="63500" marB="63500" marR="63500" marL="63500">
                    <a:solidFill>
                      <a:srgbClr val="FFFFFF"/>
                    </a:solidFill>
                  </a:tcPr>
                </a:tc>
              </a:tr>
              <a:tr h="243325">
                <a:tc>
                  <a:txBody>
                    <a:bodyPr/>
                    <a:lstStyle/>
                    <a:p>
                      <a:pPr indent="0" lvl="0" marL="0" rtl="0" algn="l">
                        <a:spcBef>
                          <a:spcPts val="0"/>
                        </a:spcBef>
                        <a:spcAft>
                          <a:spcPts val="0"/>
                        </a:spcAft>
                        <a:buNone/>
                      </a:pPr>
                      <a:r>
                        <a:rPr lang="en" sz="800"/>
                        <a:t>Buildings     </a:t>
                      </a:r>
                      <a:r>
                        <a:rPr lang="en" sz="800"/>
                        <a:t>              </a:t>
                      </a:r>
                      <a:r>
                        <a:rPr lang="en" sz="800"/>
                        <a:t>             [+]</a:t>
                      </a:r>
                      <a:endParaRPr sz="800"/>
                    </a:p>
                  </a:txBody>
                  <a:tcPr marT="63500" marB="63500" marR="63500" marL="63500">
                    <a:solidFill>
                      <a:srgbClr val="FFFFFF"/>
                    </a:solidFill>
                  </a:tcPr>
                </a:tc>
              </a:tr>
              <a:tr h="249625">
                <a:tc>
                  <a:txBody>
                    <a:bodyPr/>
                    <a:lstStyle/>
                    <a:p>
                      <a:pPr indent="0" lvl="0" marL="0" rtl="0" algn="l">
                        <a:spcBef>
                          <a:spcPts val="0"/>
                        </a:spcBef>
                        <a:spcAft>
                          <a:spcPts val="0"/>
                        </a:spcAft>
                        <a:buNone/>
                      </a:pPr>
                      <a:r>
                        <a:rPr lang="en" sz="800"/>
                        <a:t>Addresses  </a:t>
                      </a:r>
                      <a:r>
                        <a:rPr lang="en" sz="800"/>
                        <a:t>              </a:t>
                      </a:r>
                      <a:r>
                        <a:rPr lang="en" sz="800"/>
                        <a:t>              [+]</a:t>
                      </a:r>
                      <a:endParaRPr sz="800"/>
                    </a:p>
                  </a:txBody>
                  <a:tcPr marT="63500" marB="63500" marR="63500" marL="63500">
                    <a:solidFill>
                      <a:srgbClr val="FFFFFF"/>
                    </a:solidFill>
                  </a:tcPr>
                </a:tc>
              </a:tr>
              <a:tr h="249625">
                <a:tc>
                  <a:txBody>
                    <a:bodyPr/>
                    <a:lstStyle/>
                    <a:p>
                      <a:pPr indent="0" lvl="0" marL="0" rtl="0" algn="l">
                        <a:spcBef>
                          <a:spcPts val="0"/>
                        </a:spcBef>
                        <a:spcAft>
                          <a:spcPts val="0"/>
                        </a:spcAft>
                        <a:buNone/>
                      </a:pPr>
                      <a:r>
                        <a:rPr lang="en" sz="800"/>
                        <a:t>Stories    </a:t>
                      </a:r>
                      <a:r>
                        <a:rPr lang="en" sz="800"/>
                        <a:t>               </a:t>
                      </a:r>
                      <a:r>
                        <a:rPr lang="en" sz="800"/>
                        <a:t>                [+]</a:t>
                      </a:r>
                      <a:endParaRPr sz="800"/>
                    </a:p>
                  </a:txBody>
                  <a:tcPr marT="63500" marB="63500" marR="63500" marL="63500">
                    <a:solidFill>
                      <a:srgbClr val="FFFFFF"/>
                    </a:solidFill>
                  </a:tcPr>
                </a:tc>
              </a:tr>
              <a:tr h="249625">
                <a:tc>
                  <a:txBody>
                    <a:bodyPr/>
                    <a:lstStyle/>
                    <a:p>
                      <a:pPr indent="0" lvl="0" marL="0" rtl="0" algn="l">
                        <a:spcBef>
                          <a:spcPts val="0"/>
                        </a:spcBef>
                        <a:spcAft>
                          <a:spcPts val="0"/>
                        </a:spcAft>
                        <a:buNone/>
                      </a:pPr>
                      <a:r>
                        <a:rPr lang="en" sz="800"/>
                        <a:t>Records </a:t>
                      </a:r>
                      <a:r>
                        <a:rPr lang="en" sz="800"/>
                        <a:t>               </a:t>
                      </a:r>
                      <a:r>
                        <a:rPr lang="en" sz="800"/>
                        <a:t>                 [+]</a:t>
                      </a:r>
                      <a:endParaRPr sz="800"/>
                    </a:p>
                  </a:txBody>
                  <a:tcPr marT="63500" marB="63500" marR="63500" marL="63500">
                    <a:solidFill>
                      <a:srgbClr val="FFFFFF"/>
                    </a:solidFill>
                  </a:tcPr>
                </a:tc>
              </a:tr>
            </a:tbl>
          </a:graphicData>
        </a:graphic>
      </p:graphicFrame>
      <p:sp>
        <p:nvSpPr>
          <p:cNvPr id="250" name="Google Shape;250;p30"/>
          <p:cNvSpPr txBox="1"/>
          <p:nvPr/>
        </p:nvSpPr>
        <p:spPr>
          <a:xfrm>
            <a:off x="3437350" y="2319950"/>
            <a:ext cx="4716900" cy="1942500"/>
          </a:xfrm>
          <a:prstGeom prst="rect">
            <a:avLst/>
          </a:prstGeom>
          <a:solidFill>
            <a:srgbClr val="0000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mbria"/>
                <a:ea typeface="Cambria"/>
                <a:cs typeface="Cambria"/>
                <a:sym typeface="Cambria"/>
              </a:rPr>
              <a:t>No Results Found</a:t>
            </a:r>
            <a:endParaRPr b="1" sz="1800">
              <a:solidFill>
                <a:srgbClr val="FFFFFF"/>
              </a:solidFill>
              <a:latin typeface="Cambria"/>
              <a:ea typeface="Cambria"/>
              <a:cs typeface="Cambria"/>
              <a:sym typeface="Cambria"/>
            </a:endParaRPr>
          </a:p>
          <a:p>
            <a:pPr indent="0" lvl="0" marL="0" rtl="0" algn="ctr">
              <a:spcBef>
                <a:spcPts val="0"/>
              </a:spcBef>
              <a:spcAft>
                <a:spcPts val="0"/>
              </a:spcAft>
              <a:buNone/>
            </a:pPr>
            <a:r>
              <a:t/>
            </a:r>
            <a:endParaRPr>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Sorry! The phrase “Smiht” is not in our database. Double-check the accuracy of  the word(s) you typed in. If it’s not correct, please try again.</a:t>
            </a:r>
            <a:endParaRPr>
              <a:solidFill>
                <a:srgbClr val="FFFFFF"/>
              </a:solidFill>
              <a:latin typeface="Cambria"/>
              <a:ea typeface="Cambria"/>
              <a:cs typeface="Cambria"/>
              <a:sym typeface="Cambria"/>
            </a:endParaRPr>
          </a:p>
          <a:p>
            <a:pPr indent="0" lvl="0" marL="0" rtl="0" algn="ctr">
              <a:spcBef>
                <a:spcPts val="0"/>
              </a:spcBef>
              <a:spcAft>
                <a:spcPts val="0"/>
              </a:spcAft>
              <a:buNone/>
            </a:pPr>
            <a:r>
              <a:t/>
            </a:r>
            <a:endParaRPr>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 Otherwise, is there another phrase we can help you find?</a:t>
            </a:r>
            <a:endParaRPr>
              <a:solidFill>
                <a:srgbClr val="FFFFFF"/>
              </a:solidFill>
              <a:latin typeface="Cambria"/>
              <a:ea typeface="Cambria"/>
              <a:cs typeface="Cambria"/>
              <a:sym typeface="Cambria"/>
            </a:endParaRPr>
          </a:p>
        </p:txBody>
      </p:sp>
      <p:cxnSp>
        <p:nvCxnSpPr>
          <p:cNvPr id="251" name="Google Shape;251;p30"/>
          <p:cNvCxnSpPr/>
          <p:nvPr/>
        </p:nvCxnSpPr>
        <p:spPr>
          <a:xfrm>
            <a:off x="5105800" y="1717850"/>
            <a:ext cx="288600" cy="602100"/>
          </a:xfrm>
          <a:prstGeom prst="straightConnector1">
            <a:avLst/>
          </a:prstGeom>
          <a:noFill/>
          <a:ln cap="flat" cmpd="sng" w="76200">
            <a:solidFill>
              <a:schemeClr val="accent4"/>
            </a:solidFill>
            <a:prstDash val="solid"/>
            <a:round/>
            <a:headEnd len="med" w="med" type="none"/>
            <a:tailEnd len="med" w="med" type="triangle"/>
          </a:ln>
        </p:spPr>
      </p:cxnSp>
      <p:sp>
        <p:nvSpPr>
          <p:cNvPr id="252" name="Google Shape;252;p30"/>
          <p:cNvSpPr/>
          <p:nvPr/>
        </p:nvSpPr>
        <p:spPr>
          <a:xfrm>
            <a:off x="114300" y="966450"/>
            <a:ext cx="619200" cy="10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3" name="Google Shape;253;p30"/>
          <p:cNvCxnSpPr>
            <a:stCxn id="254" idx="1"/>
          </p:cNvCxnSpPr>
          <p:nvPr/>
        </p:nvCxnSpPr>
        <p:spPr>
          <a:xfrm flipH="1">
            <a:off x="1267050" y="1297250"/>
            <a:ext cx="1573800" cy="31800"/>
          </a:xfrm>
          <a:prstGeom prst="straightConnector1">
            <a:avLst/>
          </a:prstGeom>
          <a:noFill/>
          <a:ln cap="flat" cmpd="sng" w="76200">
            <a:solidFill>
              <a:schemeClr val="accent4"/>
            </a:solidFill>
            <a:prstDash val="solid"/>
            <a:round/>
            <a:headEnd len="med" w="med" type="none"/>
            <a:tailEnd len="med" w="med" type="triangle"/>
          </a:ln>
        </p:spPr>
      </p:cxnSp>
      <p:sp>
        <p:nvSpPr>
          <p:cNvPr id="254" name="Google Shape;254;p30"/>
          <p:cNvSpPr txBox="1"/>
          <p:nvPr/>
        </p:nvSpPr>
        <p:spPr>
          <a:xfrm>
            <a:off x="2840850" y="876650"/>
            <a:ext cx="3462300" cy="841200"/>
          </a:xfrm>
          <a:prstGeom prst="rect">
            <a:avLst/>
          </a:prstGeom>
          <a:solidFill>
            <a:schemeClr val="dk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If there’s no results listed, no categories will have numbers beside them. A help message will appear with prompts.</a:t>
            </a:r>
            <a:endParaRPr>
              <a:solidFill>
                <a:srgbClr val="FFFFFF"/>
              </a:solidFill>
              <a:latin typeface="Lato"/>
              <a:ea typeface="Lato"/>
              <a:cs typeface="Lato"/>
              <a:sym typeface="Lato"/>
            </a:endParaRPr>
          </a:p>
        </p:txBody>
      </p:sp>
      <p:sp>
        <p:nvSpPr>
          <p:cNvPr id="255" name="Google Shape;255;p30"/>
          <p:cNvSpPr txBox="1"/>
          <p:nvPr/>
        </p:nvSpPr>
        <p:spPr>
          <a:xfrm>
            <a:off x="70175" y="876650"/>
            <a:ext cx="1130100" cy="1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Lato"/>
                <a:ea typeface="Lato"/>
                <a:cs typeface="Lato"/>
                <a:sym typeface="Lato"/>
              </a:rPr>
              <a:t>Smiht</a:t>
            </a:r>
            <a:endParaRPr sz="8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1 </a:t>
            </a:r>
            <a:endParaRPr/>
          </a:p>
          <a:p>
            <a:pPr indent="0" lvl="0" marL="0" rtl="0" algn="l">
              <a:spcBef>
                <a:spcPts val="0"/>
              </a:spcBef>
              <a:spcAft>
                <a:spcPts val="0"/>
              </a:spcAft>
              <a:buNone/>
            </a:pPr>
            <a:r>
              <a:rPr lang="en"/>
              <a:t>(Nominal Task Performance)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Users and Environment</a:t>
            </a:r>
            <a:endParaRPr/>
          </a:p>
        </p:txBody>
      </p:sp>
      <p:sp>
        <p:nvSpPr>
          <p:cNvPr id="99" name="Google Shape;99;p15"/>
          <p:cNvSpPr txBox="1"/>
          <p:nvPr>
            <p:ph idx="1" type="body"/>
          </p:nvPr>
        </p:nvSpPr>
        <p:spPr>
          <a:xfrm>
            <a:off x="729450" y="2078875"/>
            <a:ext cx="47904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Rachel Alder,  Anthropologist</a:t>
            </a:r>
            <a:endParaRPr sz="1600"/>
          </a:p>
          <a:p>
            <a:pPr indent="-330200" lvl="0" marL="457200" rtl="0" algn="l">
              <a:spcBef>
                <a:spcPts val="0"/>
              </a:spcBef>
              <a:spcAft>
                <a:spcPts val="0"/>
              </a:spcAft>
              <a:buSzPts val="1600"/>
              <a:buChar char="●"/>
            </a:pPr>
            <a:r>
              <a:rPr lang="en" sz="1600"/>
              <a:t>Researches immigrant histories for political policies</a:t>
            </a:r>
            <a:endParaRPr sz="1600"/>
          </a:p>
          <a:p>
            <a:pPr indent="-330200" lvl="0" marL="457200" rtl="0" algn="l">
              <a:spcBef>
                <a:spcPts val="0"/>
              </a:spcBef>
              <a:spcAft>
                <a:spcPts val="0"/>
              </a:spcAft>
              <a:buSzPts val="1600"/>
              <a:buChar char="●"/>
            </a:pPr>
            <a:r>
              <a:rPr lang="en" sz="1600"/>
              <a:t>Wants to examine the ethnic makeup of the Copper Country through the years, and how this affected the culture and people in the area.</a:t>
            </a:r>
            <a:endParaRPr sz="1600"/>
          </a:p>
        </p:txBody>
      </p:sp>
      <p:pic>
        <p:nvPicPr>
          <p:cNvPr id="100" name="Google Shape;100;p15"/>
          <p:cNvPicPr preferRelativeResize="0"/>
          <p:nvPr/>
        </p:nvPicPr>
        <p:blipFill rotWithShape="1">
          <a:blip r:embed="rId3">
            <a:alphaModFix/>
          </a:blip>
          <a:srcRect b="0" l="0" r="0" t="14368"/>
          <a:stretch/>
        </p:blipFill>
        <p:spPr>
          <a:xfrm>
            <a:off x="5885500" y="1318650"/>
            <a:ext cx="2247900" cy="289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Description</a:t>
            </a:r>
            <a:endParaRPr/>
          </a:p>
        </p:txBody>
      </p:sp>
      <p:sp>
        <p:nvSpPr>
          <p:cNvPr id="106" name="Google Shape;106;p16"/>
          <p:cNvSpPr txBox="1"/>
          <p:nvPr>
            <p:ph idx="1" type="body"/>
          </p:nvPr>
        </p:nvSpPr>
        <p:spPr>
          <a:xfrm>
            <a:off x="729450" y="2078875"/>
            <a:ext cx="41256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Types “Finnish” into search bar</a:t>
            </a:r>
            <a:endParaRPr sz="1600"/>
          </a:p>
          <a:p>
            <a:pPr indent="-330200" lvl="0" marL="457200" rtl="0" algn="l">
              <a:spcBef>
                <a:spcPts val="0"/>
              </a:spcBef>
              <a:spcAft>
                <a:spcPts val="0"/>
              </a:spcAft>
              <a:buSzPts val="1600"/>
              <a:buChar char="●"/>
            </a:pPr>
            <a:r>
              <a:rPr lang="en" sz="1600"/>
              <a:t>Clicks on Filters to expand the menu</a:t>
            </a:r>
            <a:endParaRPr sz="1600"/>
          </a:p>
          <a:p>
            <a:pPr indent="-330200" lvl="0" marL="457200" rtl="0" algn="l">
              <a:spcBef>
                <a:spcPts val="0"/>
              </a:spcBef>
              <a:spcAft>
                <a:spcPts val="0"/>
              </a:spcAft>
              <a:buSzPts val="1600"/>
              <a:buChar char="●"/>
            </a:pPr>
            <a:r>
              <a:rPr lang="en" sz="1600"/>
              <a:t>Clicks on Records to expand the menu</a:t>
            </a:r>
            <a:endParaRPr sz="1600"/>
          </a:p>
          <a:p>
            <a:pPr indent="-330200" lvl="0" marL="457200" rtl="0" algn="l">
              <a:spcBef>
                <a:spcPts val="0"/>
              </a:spcBef>
              <a:spcAft>
                <a:spcPts val="0"/>
              </a:spcAft>
              <a:buSzPts val="1600"/>
              <a:buChar char="●"/>
            </a:pPr>
            <a:r>
              <a:rPr lang="en" sz="1600"/>
              <a:t>Selects Census</a:t>
            </a:r>
            <a:endParaRPr sz="1600"/>
          </a:p>
          <a:p>
            <a:pPr indent="-330200" lvl="0" marL="457200" rtl="0" algn="l">
              <a:spcBef>
                <a:spcPts val="0"/>
              </a:spcBef>
              <a:spcAft>
                <a:spcPts val="0"/>
              </a:spcAft>
              <a:buSzPts val="1600"/>
              <a:buChar char="●"/>
            </a:pPr>
            <a:r>
              <a:rPr lang="en" sz="1600"/>
              <a:t>Hits Enter</a:t>
            </a:r>
            <a:endParaRPr sz="1600"/>
          </a:p>
        </p:txBody>
      </p:sp>
      <p:sp>
        <p:nvSpPr>
          <p:cNvPr id="107" name="Google Shape;107;p16"/>
          <p:cNvSpPr txBox="1"/>
          <p:nvPr/>
        </p:nvSpPr>
        <p:spPr>
          <a:xfrm>
            <a:off x="5548625" y="1394000"/>
            <a:ext cx="3000000" cy="45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sz="1200"/>
              <a:t>		                         </a:t>
            </a:r>
            <a:endParaRPr sz="1200"/>
          </a:p>
        </p:txBody>
      </p:sp>
      <p:graphicFrame>
        <p:nvGraphicFramePr>
          <p:cNvPr id="108" name="Google Shape;108;p16"/>
          <p:cNvGraphicFramePr/>
          <p:nvPr/>
        </p:nvGraphicFramePr>
        <p:xfrm>
          <a:off x="5548625" y="1464325"/>
          <a:ext cx="3000000" cy="3000000"/>
        </p:xfrm>
        <a:graphic>
          <a:graphicData uri="http://schemas.openxmlformats.org/drawingml/2006/table">
            <a:tbl>
              <a:tblPr>
                <a:noFill/>
                <a:tableStyleId>{2E921EBA-E278-4B8B-8167-ACA6C3E11B75}</a:tableStyleId>
              </a:tblPr>
              <a:tblGrid>
                <a:gridCol w="1790700"/>
              </a:tblGrid>
              <a:tr h="306800">
                <a:tc>
                  <a:txBody>
                    <a:bodyPr/>
                    <a:lstStyle/>
                    <a:p>
                      <a:pPr indent="0" lvl="0" marL="0" rtl="0" algn="l">
                        <a:spcBef>
                          <a:spcPts val="0"/>
                        </a:spcBef>
                        <a:spcAft>
                          <a:spcPts val="0"/>
                        </a:spcAft>
                        <a:buNone/>
                      </a:pPr>
                      <a:r>
                        <a:rPr lang="en" sz="1100"/>
                        <a:t>Filters                             [-]</a:t>
                      </a:r>
                      <a:endParaRPr sz="1100"/>
                    </a:p>
                  </a:txBody>
                  <a:tcPr marT="63500" marB="63500" marR="63500" marL="63500"/>
                </a:tc>
              </a:tr>
              <a:tr h="1296200">
                <a:tc>
                  <a:txBody>
                    <a:bodyPr/>
                    <a:lstStyle/>
                    <a:p>
                      <a:pPr indent="0" lvl="0" marL="0" rtl="0" algn="l">
                        <a:spcBef>
                          <a:spcPts val="0"/>
                        </a:spcBef>
                        <a:spcAft>
                          <a:spcPts val="0"/>
                        </a:spcAft>
                        <a:buNone/>
                      </a:pPr>
                      <a:r>
                        <a:rPr lang="en" sz="1100"/>
                        <a:t>▢ Year [+]</a:t>
                      </a:r>
                      <a:endParaRPr sz="1100"/>
                    </a:p>
                    <a:p>
                      <a:pPr indent="0" lvl="0" marL="0" rtl="0" algn="l">
                        <a:spcBef>
                          <a:spcPts val="0"/>
                        </a:spcBef>
                        <a:spcAft>
                          <a:spcPts val="0"/>
                        </a:spcAft>
                        <a:buNone/>
                      </a:pPr>
                      <a:r>
                        <a:rPr lang="en" sz="1100"/>
                        <a:t>▢ Record Type [-]</a:t>
                      </a:r>
                      <a:endParaRPr sz="1100"/>
                    </a:p>
                    <a:p>
                      <a:pPr indent="0" lvl="0" marL="0" rtl="0" algn="l">
                        <a:spcBef>
                          <a:spcPts val="0"/>
                        </a:spcBef>
                        <a:spcAft>
                          <a:spcPts val="0"/>
                        </a:spcAft>
                        <a:buNone/>
                      </a:pPr>
                      <a:r>
                        <a:rPr lang="en" sz="1100"/>
                        <a:t>       ▣ Census</a:t>
                      </a:r>
                      <a:endParaRPr sz="1100"/>
                    </a:p>
                    <a:p>
                      <a:pPr indent="0" lvl="0" marL="0" rtl="0" algn="l">
                        <a:spcBef>
                          <a:spcPts val="0"/>
                        </a:spcBef>
                        <a:spcAft>
                          <a:spcPts val="0"/>
                        </a:spcAft>
                        <a:buNone/>
                      </a:pPr>
                      <a:r>
                        <a:rPr lang="en" sz="1100"/>
                        <a:t>       ▢ School</a:t>
                      </a:r>
                      <a:endParaRPr sz="1100"/>
                    </a:p>
                    <a:p>
                      <a:pPr indent="0" lvl="0" marL="0" rtl="0" algn="l">
                        <a:spcBef>
                          <a:spcPts val="0"/>
                        </a:spcBef>
                        <a:spcAft>
                          <a:spcPts val="0"/>
                        </a:spcAft>
                        <a:buNone/>
                      </a:pPr>
                      <a:r>
                        <a:rPr lang="en" sz="1100"/>
                        <a:t>       ▢ Employer</a:t>
                      </a:r>
                      <a:endParaRPr sz="1100"/>
                    </a:p>
                    <a:p>
                      <a:pPr indent="0" lvl="0" marL="0" rtl="0" algn="l">
                        <a:spcBef>
                          <a:spcPts val="0"/>
                        </a:spcBef>
                        <a:spcAft>
                          <a:spcPts val="0"/>
                        </a:spcAft>
                        <a:buNone/>
                      </a:pPr>
                      <a:r>
                        <a:rPr lang="en" sz="1100"/>
                        <a:t>▢ Location [+]</a:t>
                      </a:r>
                      <a:endParaRPr sz="1100"/>
                    </a:p>
                    <a:p>
                      <a:pPr indent="0" lvl="0" marL="0" rtl="0" algn="l">
                        <a:spcBef>
                          <a:spcPts val="0"/>
                        </a:spcBef>
                        <a:spcAft>
                          <a:spcPts val="0"/>
                        </a:spcAft>
                        <a:buNone/>
                      </a:pPr>
                      <a:r>
                        <a:rPr lang="en" sz="1100"/>
                        <a:t>▢ Employer [+]</a:t>
                      </a:r>
                      <a:endParaRPr sz="1100"/>
                    </a:p>
                  </a:txBody>
                  <a:tcPr marT="63500" marB="63500" marR="63500" marL="63500"/>
                </a:tc>
              </a:tr>
              <a:tr h="320950">
                <a:tc>
                  <a:txBody>
                    <a:bodyPr/>
                    <a:lstStyle/>
                    <a:p>
                      <a:pPr indent="0" lvl="0" marL="0" rtl="0" algn="l">
                        <a:spcBef>
                          <a:spcPts val="0"/>
                        </a:spcBef>
                        <a:spcAft>
                          <a:spcPts val="0"/>
                        </a:spcAft>
                        <a:buNone/>
                      </a:pPr>
                      <a:r>
                        <a:rPr lang="en" sz="1100"/>
                        <a:t>People                           [+]</a:t>
                      </a:r>
                      <a:endParaRPr sz="1100"/>
                    </a:p>
                  </a:txBody>
                  <a:tcPr marT="63500" marB="63500" marR="63500" marL="63500">
                    <a:solidFill>
                      <a:srgbClr val="D9D9D9"/>
                    </a:solidFill>
                  </a:tcPr>
                </a:tc>
              </a:tr>
              <a:tr h="291500">
                <a:tc>
                  <a:txBody>
                    <a:bodyPr/>
                    <a:lstStyle/>
                    <a:p>
                      <a:pPr indent="0" lvl="0" marL="0" rtl="0" algn="l">
                        <a:spcBef>
                          <a:spcPts val="0"/>
                        </a:spcBef>
                        <a:spcAft>
                          <a:spcPts val="0"/>
                        </a:spcAft>
                        <a:buNone/>
                      </a:pPr>
                      <a:r>
                        <a:rPr lang="en" sz="1100"/>
                        <a:t>Buildings                        [+]</a:t>
                      </a:r>
                      <a:endParaRPr sz="1100"/>
                    </a:p>
                  </a:txBody>
                  <a:tcPr marT="63500" marB="63500" marR="63500" marL="63500">
                    <a:solidFill>
                      <a:srgbClr val="D9D9D9"/>
                    </a:solidFill>
                  </a:tcPr>
                </a:tc>
              </a:tr>
              <a:tr h="291500">
                <a:tc>
                  <a:txBody>
                    <a:bodyPr/>
                    <a:lstStyle/>
                    <a:p>
                      <a:pPr indent="0" lvl="0" marL="0" rtl="0" algn="l">
                        <a:spcBef>
                          <a:spcPts val="0"/>
                        </a:spcBef>
                        <a:spcAft>
                          <a:spcPts val="0"/>
                        </a:spcAft>
                        <a:buNone/>
                      </a:pPr>
                      <a:r>
                        <a:rPr lang="en" sz="1100"/>
                        <a:t>Addresses                     [+]</a:t>
                      </a:r>
                      <a:endParaRPr sz="1100"/>
                    </a:p>
                  </a:txBody>
                  <a:tcPr marT="63500" marB="63500" marR="63500" marL="63500">
                    <a:solidFill>
                      <a:srgbClr val="D9D9D9"/>
                    </a:solidFill>
                  </a:tcPr>
                </a:tc>
              </a:tr>
              <a:tr h="291500">
                <a:tc>
                  <a:txBody>
                    <a:bodyPr/>
                    <a:lstStyle/>
                    <a:p>
                      <a:pPr indent="0" lvl="0" marL="0" rtl="0" algn="l">
                        <a:spcBef>
                          <a:spcPts val="0"/>
                        </a:spcBef>
                        <a:spcAft>
                          <a:spcPts val="0"/>
                        </a:spcAft>
                        <a:buNone/>
                      </a:pPr>
                      <a:r>
                        <a:rPr lang="en" sz="1100"/>
                        <a:t>Stories                           [+]</a:t>
                      </a:r>
                      <a:endParaRPr sz="1100"/>
                    </a:p>
                  </a:txBody>
                  <a:tcPr marT="63500" marB="63500" marR="63500" marL="63500">
                    <a:solidFill>
                      <a:srgbClr val="D9D9D9"/>
                    </a:solidFill>
                  </a:tcPr>
                </a:tc>
              </a:tr>
              <a:tr h="291500">
                <a:tc>
                  <a:txBody>
                    <a:bodyPr/>
                    <a:lstStyle/>
                    <a:p>
                      <a:pPr indent="0" lvl="0" marL="0" rtl="0" algn="l">
                        <a:spcBef>
                          <a:spcPts val="0"/>
                        </a:spcBef>
                        <a:spcAft>
                          <a:spcPts val="0"/>
                        </a:spcAft>
                        <a:buNone/>
                      </a:pPr>
                      <a:r>
                        <a:rPr lang="en" sz="1100"/>
                        <a:t>Records                         [+]</a:t>
                      </a:r>
                      <a:endParaRPr sz="1100"/>
                    </a:p>
                  </a:txBody>
                  <a:tcPr marT="63500" marB="63500" marR="63500" marL="63500">
                    <a:solidFill>
                      <a:srgbClr val="D9D9D9"/>
                    </a:solidFill>
                  </a:tcPr>
                </a:tc>
              </a:tr>
            </a:tbl>
          </a:graphicData>
        </a:graphic>
      </p:graphicFrame>
      <p:sp>
        <p:nvSpPr>
          <p:cNvPr id="109" name="Google Shape;109;p16"/>
          <p:cNvSpPr txBox="1"/>
          <p:nvPr/>
        </p:nvSpPr>
        <p:spPr>
          <a:xfrm>
            <a:off x="5548625" y="1130475"/>
            <a:ext cx="3000000" cy="386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sz="1200"/>
              <a:t>Finnish</a:t>
            </a:r>
            <a:r>
              <a:rPr lang="en" sz="1200"/>
              <a:t>___________🔍</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7276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Description</a:t>
            </a:r>
            <a:endParaRPr/>
          </a:p>
        </p:txBody>
      </p:sp>
      <p:sp>
        <p:nvSpPr>
          <p:cNvPr id="115" name="Google Shape;115;p17"/>
          <p:cNvSpPr txBox="1"/>
          <p:nvPr>
            <p:ph idx="1" type="body"/>
          </p:nvPr>
        </p:nvSpPr>
        <p:spPr>
          <a:xfrm>
            <a:off x="729450" y="2078875"/>
            <a:ext cx="45645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Two categories have results: Records and Stories</a:t>
            </a:r>
            <a:endParaRPr sz="1600"/>
          </a:p>
          <a:p>
            <a:pPr indent="-330200" lvl="0" marL="457200" rtl="0" algn="l">
              <a:spcBef>
                <a:spcPts val="0"/>
              </a:spcBef>
              <a:spcAft>
                <a:spcPts val="0"/>
              </a:spcAft>
              <a:buSzPts val="1600"/>
              <a:buChar char="●"/>
            </a:pPr>
            <a:r>
              <a:rPr lang="en" sz="1600"/>
              <a:t>Clicking on the categories opens menus with all results</a:t>
            </a:r>
            <a:endParaRPr sz="1600"/>
          </a:p>
          <a:p>
            <a:pPr indent="-330200" lvl="0" marL="457200" rtl="0" algn="l">
              <a:spcBef>
                <a:spcPts val="0"/>
              </a:spcBef>
              <a:spcAft>
                <a:spcPts val="0"/>
              </a:spcAft>
              <a:buSzPts val="1600"/>
              <a:buChar char="●"/>
            </a:pPr>
            <a:r>
              <a:rPr lang="en" sz="1600"/>
              <a:t>Under Records, Rachel selects “Mary Aho” </a:t>
            </a:r>
            <a:endParaRPr sz="1600"/>
          </a:p>
          <a:p>
            <a:pPr indent="-330200" lvl="0" marL="457200" rtl="0" algn="l">
              <a:spcBef>
                <a:spcPts val="0"/>
              </a:spcBef>
              <a:spcAft>
                <a:spcPts val="0"/>
              </a:spcAft>
              <a:buSzPts val="1600"/>
              <a:buChar char="●"/>
            </a:pPr>
            <a:r>
              <a:rPr lang="en" sz="1600"/>
              <a:t>A pop-up appears with information on ethnicity, family, occupation, address, and other biographical information</a:t>
            </a:r>
            <a:endParaRPr sz="1600"/>
          </a:p>
        </p:txBody>
      </p:sp>
      <p:graphicFrame>
        <p:nvGraphicFramePr>
          <p:cNvPr id="116" name="Google Shape;116;p17"/>
          <p:cNvGraphicFramePr/>
          <p:nvPr/>
        </p:nvGraphicFramePr>
        <p:xfrm>
          <a:off x="5998425" y="1629975"/>
          <a:ext cx="3000000" cy="3000000"/>
        </p:xfrm>
        <a:graphic>
          <a:graphicData uri="http://schemas.openxmlformats.org/drawingml/2006/table">
            <a:tbl>
              <a:tblPr>
                <a:noFill/>
                <a:tableStyleId>{2E921EBA-E278-4B8B-8167-ACA6C3E11B75}</a:tableStyleId>
              </a:tblPr>
              <a:tblGrid>
                <a:gridCol w="1790700"/>
              </a:tblGrid>
              <a:tr h="12700">
                <a:tc>
                  <a:txBody>
                    <a:bodyPr/>
                    <a:lstStyle/>
                    <a:p>
                      <a:pPr indent="0" lvl="0" marL="0" rtl="0" algn="l">
                        <a:spcBef>
                          <a:spcPts val="0"/>
                        </a:spcBef>
                        <a:spcAft>
                          <a:spcPts val="0"/>
                        </a:spcAft>
                        <a:buNone/>
                      </a:pPr>
                      <a:r>
                        <a:rPr lang="en" sz="1100"/>
                        <a:t>Filters                            [+]</a:t>
                      </a:r>
                      <a:endParaRPr sz="1100"/>
                    </a:p>
                  </a:txBody>
                  <a:tcPr marT="63500" marB="63500" marR="63500" marL="63500">
                    <a:solidFill>
                      <a:srgbClr val="D9D9D9"/>
                    </a:solidFill>
                  </a:tcPr>
                </a:tc>
              </a:tr>
              <a:tr h="12700">
                <a:tc>
                  <a:txBody>
                    <a:bodyPr/>
                    <a:lstStyle/>
                    <a:p>
                      <a:pPr indent="0" lvl="0" marL="0" rtl="0" algn="l">
                        <a:spcBef>
                          <a:spcPts val="0"/>
                        </a:spcBef>
                        <a:spcAft>
                          <a:spcPts val="0"/>
                        </a:spcAft>
                        <a:buNone/>
                      </a:pPr>
                      <a:r>
                        <a:rPr lang="en" sz="1100"/>
                        <a:t>People                           [+]</a:t>
                      </a:r>
                      <a:endParaRPr sz="1100"/>
                    </a:p>
                  </a:txBody>
                  <a:tcPr marT="63500" marB="63500" marR="63500" marL="63500"/>
                </a:tc>
              </a:tr>
              <a:tr h="12700">
                <a:tc>
                  <a:txBody>
                    <a:bodyPr/>
                    <a:lstStyle/>
                    <a:p>
                      <a:pPr indent="0" lvl="0" marL="0" rtl="0" algn="l">
                        <a:spcBef>
                          <a:spcPts val="0"/>
                        </a:spcBef>
                        <a:spcAft>
                          <a:spcPts val="0"/>
                        </a:spcAft>
                        <a:buNone/>
                      </a:pPr>
                      <a:r>
                        <a:rPr lang="en" sz="1100"/>
                        <a:t>Buildings                        [+]</a:t>
                      </a:r>
                      <a:endParaRPr sz="1100"/>
                    </a:p>
                  </a:txBody>
                  <a:tcPr marT="63500" marB="63500" marR="63500" marL="63500"/>
                </a:tc>
              </a:tr>
              <a:tr h="12700">
                <a:tc>
                  <a:txBody>
                    <a:bodyPr/>
                    <a:lstStyle/>
                    <a:p>
                      <a:pPr indent="0" lvl="0" marL="0" rtl="0" algn="l">
                        <a:spcBef>
                          <a:spcPts val="0"/>
                        </a:spcBef>
                        <a:spcAft>
                          <a:spcPts val="0"/>
                        </a:spcAft>
                        <a:buNone/>
                      </a:pPr>
                      <a:r>
                        <a:rPr lang="en" sz="1100"/>
                        <a:t>Addresses                     [+]</a:t>
                      </a:r>
                      <a:endParaRPr sz="1100"/>
                    </a:p>
                  </a:txBody>
                  <a:tcPr marT="63500" marB="63500" marR="63500" marL="63500"/>
                </a:tc>
              </a:tr>
              <a:tr h="12700">
                <a:tc>
                  <a:txBody>
                    <a:bodyPr/>
                    <a:lstStyle/>
                    <a:p>
                      <a:pPr indent="0" lvl="0" marL="0" rtl="0" algn="l">
                        <a:spcBef>
                          <a:spcPts val="0"/>
                        </a:spcBef>
                        <a:spcAft>
                          <a:spcPts val="0"/>
                        </a:spcAft>
                        <a:buNone/>
                      </a:pPr>
                      <a:r>
                        <a:rPr lang="en" sz="1100"/>
                        <a:t>Stories (18)                    [+]</a:t>
                      </a:r>
                      <a:endParaRPr sz="1100"/>
                    </a:p>
                  </a:txBody>
                  <a:tcPr marT="63500" marB="63500" marR="63500" marL="63500"/>
                </a:tc>
              </a:tr>
              <a:tr h="357300">
                <a:tc>
                  <a:txBody>
                    <a:bodyPr/>
                    <a:lstStyle/>
                    <a:p>
                      <a:pPr indent="0" lvl="0" marL="0" rtl="0" algn="l">
                        <a:spcBef>
                          <a:spcPts val="0"/>
                        </a:spcBef>
                        <a:spcAft>
                          <a:spcPts val="0"/>
                        </a:spcAft>
                        <a:buNone/>
                      </a:pPr>
                      <a:r>
                        <a:rPr lang="en" sz="1100"/>
                        <a:t>Records (583)                [-]</a:t>
                      </a:r>
                      <a:endParaRPr sz="1100"/>
                    </a:p>
                  </a:txBody>
                  <a:tcPr marT="63500" marB="63500" marR="63500" marL="63500"/>
                </a:tc>
              </a:tr>
              <a:tr h="934450">
                <a:tc>
                  <a:txBody>
                    <a:bodyPr/>
                    <a:lstStyle/>
                    <a:p>
                      <a:pPr indent="0" lvl="0" marL="0" rtl="0" algn="l">
                        <a:spcBef>
                          <a:spcPts val="0"/>
                        </a:spcBef>
                        <a:spcAft>
                          <a:spcPts val="0"/>
                        </a:spcAft>
                        <a:buNone/>
                      </a:pPr>
                      <a:r>
                        <a:rPr lang="en" sz="1100">
                          <a:solidFill>
                            <a:srgbClr val="0000FF"/>
                          </a:solidFill>
                        </a:rPr>
                        <a:t>Mary Aho (87)</a:t>
                      </a:r>
                      <a:endParaRPr sz="1100">
                        <a:solidFill>
                          <a:srgbClr val="0000FF"/>
                        </a:solidFill>
                      </a:endParaRPr>
                    </a:p>
                    <a:p>
                      <a:pPr indent="0" lvl="0" marL="0" rtl="0" algn="l">
                        <a:spcBef>
                          <a:spcPts val="0"/>
                        </a:spcBef>
                        <a:spcAft>
                          <a:spcPts val="0"/>
                        </a:spcAft>
                        <a:buNone/>
                      </a:pPr>
                      <a:r>
                        <a:rPr lang="en" sz="1100"/>
                        <a:t>Nick Aho (59)</a:t>
                      </a:r>
                      <a:endParaRPr sz="1100"/>
                    </a:p>
                    <a:p>
                      <a:pPr indent="0" lvl="0" marL="0" rtl="0" algn="l">
                        <a:spcBef>
                          <a:spcPts val="0"/>
                        </a:spcBef>
                        <a:spcAft>
                          <a:spcPts val="0"/>
                        </a:spcAft>
                        <a:buNone/>
                      </a:pPr>
                      <a:r>
                        <a:rPr lang="en" sz="1100"/>
                        <a:t>Jack Kiiskila (38)</a:t>
                      </a:r>
                      <a:endParaRPr sz="1100"/>
                    </a:p>
                    <a:p>
                      <a:pPr indent="0" lvl="0" marL="0" rtl="0" algn="l">
                        <a:spcBef>
                          <a:spcPts val="0"/>
                        </a:spcBef>
                        <a:spcAft>
                          <a:spcPts val="0"/>
                        </a:spcAft>
                        <a:buNone/>
                      </a:pPr>
                      <a:r>
                        <a:rPr lang="en" sz="1100"/>
                        <a:t>Sigrid Pykkonen (2)</a:t>
                      </a:r>
                      <a:endParaRPr sz="1100"/>
                    </a:p>
                    <a:p>
                      <a:pPr indent="0" lvl="0" marL="0" rtl="0" algn="l">
                        <a:spcBef>
                          <a:spcPts val="0"/>
                        </a:spcBef>
                        <a:spcAft>
                          <a:spcPts val="0"/>
                        </a:spcAft>
                        <a:buNone/>
                      </a:pPr>
                      <a:r>
                        <a:rPr lang="en" sz="1100"/>
                        <a:t>See more...</a:t>
                      </a:r>
                      <a:endParaRPr sz="1100"/>
                    </a:p>
                  </a:txBody>
                  <a:tcPr marT="63500" marB="63500" marR="63500" marL="63500"/>
                </a:tc>
              </a:tr>
            </a:tbl>
          </a:graphicData>
        </a:graphic>
      </p:graphicFrame>
      <p:sp>
        <p:nvSpPr>
          <p:cNvPr id="117" name="Google Shape;117;p17"/>
          <p:cNvSpPr txBox="1"/>
          <p:nvPr/>
        </p:nvSpPr>
        <p:spPr>
          <a:xfrm>
            <a:off x="5946950" y="1504575"/>
            <a:ext cx="3000000" cy="125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t>Finnish</a:t>
            </a:r>
            <a:r>
              <a:rPr lang="en" sz="1200"/>
              <a:t>____________🔍                       			                         </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Paper Prototype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19"/>
          <p:cNvPicPr preferRelativeResize="0"/>
          <p:nvPr/>
        </p:nvPicPr>
        <p:blipFill rotWithShape="1">
          <a:blip r:embed="rId3">
            <a:alphaModFix/>
          </a:blip>
          <a:srcRect b="0" l="0" r="0" t="0"/>
          <a:stretch/>
        </p:blipFill>
        <p:spPr>
          <a:xfrm>
            <a:off x="0" y="2"/>
            <a:ext cx="12192000" cy="6724650"/>
          </a:xfrm>
          <a:prstGeom prst="rect">
            <a:avLst/>
          </a:prstGeom>
          <a:noFill/>
          <a:ln>
            <a:noFill/>
          </a:ln>
        </p:spPr>
      </p:pic>
      <p:graphicFrame>
        <p:nvGraphicFramePr>
          <p:cNvPr id="128" name="Google Shape;128;p19"/>
          <p:cNvGraphicFramePr/>
          <p:nvPr/>
        </p:nvGraphicFramePr>
        <p:xfrm>
          <a:off x="70175" y="1512850"/>
          <a:ext cx="3000000" cy="3000000"/>
        </p:xfrm>
        <a:graphic>
          <a:graphicData uri="http://schemas.openxmlformats.org/drawingml/2006/table">
            <a:tbl>
              <a:tblPr>
                <a:noFill/>
                <a:tableStyleId>{2E921EBA-E278-4B8B-8167-ACA6C3E11B75}</a:tableStyleId>
              </a:tblPr>
              <a:tblGrid>
                <a:gridCol w="2098050"/>
              </a:tblGrid>
              <a:tr h="410425">
                <a:tc>
                  <a:txBody>
                    <a:bodyPr/>
                    <a:lstStyle/>
                    <a:p>
                      <a:pPr indent="0" lvl="0" marL="0" rtl="0" algn="l">
                        <a:spcBef>
                          <a:spcPts val="0"/>
                        </a:spcBef>
                        <a:spcAft>
                          <a:spcPts val="0"/>
                        </a:spcAft>
                        <a:buNone/>
                      </a:pPr>
                      <a:r>
                        <a:rPr lang="en" sz="1100"/>
                        <a:t>Filters                             [+]</a:t>
                      </a:r>
                      <a:endParaRPr sz="1100"/>
                    </a:p>
                  </a:txBody>
                  <a:tcPr marT="63500" marB="63500" marR="63500" marL="63500">
                    <a:solidFill>
                      <a:srgbClr val="FFFFFF"/>
                    </a:solidFill>
                  </a:tcPr>
                </a:tc>
              </a:tr>
              <a:tr h="360225">
                <a:tc>
                  <a:txBody>
                    <a:bodyPr/>
                    <a:lstStyle/>
                    <a:p>
                      <a:pPr indent="0" lvl="0" marL="0" rtl="0" algn="l">
                        <a:spcBef>
                          <a:spcPts val="0"/>
                        </a:spcBef>
                        <a:spcAft>
                          <a:spcPts val="0"/>
                        </a:spcAft>
                        <a:buNone/>
                      </a:pPr>
                      <a:r>
                        <a:rPr lang="en" sz="1100"/>
                        <a:t>People                            [+]</a:t>
                      </a:r>
                      <a:endParaRPr sz="1100"/>
                    </a:p>
                  </a:txBody>
                  <a:tcPr marT="63500" marB="63500" marR="63500" marL="63500">
                    <a:solidFill>
                      <a:srgbClr val="D9D9D9"/>
                    </a:solidFill>
                  </a:tcPr>
                </a:tc>
              </a:tr>
              <a:tr h="364250">
                <a:tc>
                  <a:txBody>
                    <a:bodyPr/>
                    <a:lstStyle/>
                    <a:p>
                      <a:pPr indent="0" lvl="0" marL="0" rtl="0" algn="l">
                        <a:spcBef>
                          <a:spcPts val="0"/>
                        </a:spcBef>
                        <a:spcAft>
                          <a:spcPts val="0"/>
                        </a:spcAft>
                        <a:buNone/>
                      </a:pPr>
                      <a:r>
                        <a:rPr lang="en" sz="1100"/>
                        <a:t>Buildings                        [+]</a:t>
                      </a:r>
                      <a:endParaRPr sz="1100"/>
                    </a:p>
                  </a:txBody>
                  <a:tcPr marT="63500" marB="63500" marR="63500" marL="63500">
                    <a:solidFill>
                      <a:srgbClr val="D9D9D9"/>
                    </a:solidFill>
                  </a:tcPr>
                </a:tc>
              </a:tr>
              <a:tr h="364250">
                <a:tc>
                  <a:txBody>
                    <a:bodyPr/>
                    <a:lstStyle/>
                    <a:p>
                      <a:pPr indent="0" lvl="0" marL="0" rtl="0" algn="l">
                        <a:spcBef>
                          <a:spcPts val="0"/>
                        </a:spcBef>
                        <a:spcAft>
                          <a:spcPts val="0"/>
                        </a:spcAft>
                        <a:buNone/>
                      </a:pPr>
                      <a:r>
                        <a:rPr lang="en" sz="1100"/>
                        <a:t>Addresses                     [+]</a:t>
                      </a:r>
                      <a:endParaRPr sz="1100"/>
                    </a:p>
                  </a:txBody>
                  <a:tcPr marT="63500" marB="63500" marR="63500" marL="63500">
                    <a:solidFill>
                      <a:srgbClr val="D9D9D9"/>
                    </a:solidFill>
                  </a:tcPr>
                </a:tc>
              </a:tr>
              <a:tr h="364250">
                <a:tc>
                  <a:txBody>
                    <a:bodyPr/>
                    <a:lstStyle/>
                    <a:p>
                      <a:pPr indent="0" lvl="0" marL="0" rtl="0" algn="l">
                        <a:spcBef>
                          <a:spcPts val="0"/>
                        </a:spcBef>
                        <a:spcAft>
                          <a:spcPts val="0"/>
                        </a:spcAft>
                        <a:buNone/>
                      </a:pPr>
                      <a:r>
                        <a:rPr lang="en" sz="1100"/>
                        <a:t>Stories                           [+]</a:t>
                      </a:r>
                      <a:endParaRPr sz="1100"/>
                    </a:p>
                  </a:txBody>
                  <a:tcPr marT="63500" marB="63500" marR="63500" marL="63500">
                    <a:solidFill>
                      <a:srgbClr val="D9D9D9"/>
                    </a:solidFill>
                  </a:tcPr>
                </a:tc>
              </a:tr>
              <a:tr h="364250">
                <a:tc>
                  <a:txBody>
                    <a:bodyPr/>
                    <a:lstStyle/>
                    <a:p>
                      <a:pPr indent="0" lvl="0" marL="0" rtl="0" algn="l">
                        <a:spcBef>
                          <a:spcPts val="0"/>
                        </a:spcBef>
                        <a:spcAft>
                          <a:spcPts val="0"/>
                        </a:spcAft>
                        <a:buNone/>
                      </a:pPr>
                      <a:r>
                        <a:rPr lang="en" sz="1100"/>
                        <a:t>Records                         [+]</a:t>
                      </a:r>
                      <a:endParaRPr sz="1100"/>
                    </a:p>
                  </a:txBody>
                  <a:tcPr marT="63500" marB="63500" marR="63500" marL="63500">
                    <a:solidFill>
                      <a:srgbClr val="D9D9D9"/>
                    </a:solidFill>
                  </a:tcPr>
                </a:tc>
              </a:tr>
            </a:tbl>
          </a:graphicData>
        </a:graphic>
      </p:graphicFrame>
      <p:sp>
        <p:nvSpPr>
          <p:cNvPr id="129" name="Google Shape;129;p19"/>
          <p:cNvSpPr/>
          <p:nvPr/>
        </p:nvSpPr>
        <p:spPr>
          <a:xfrm>
            <a:off x="70175" y="815425"/>
            <a:ext cx="1974600" cy="326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txBox="1"/>
          <p:nvPr/>
        </p:nvSpPr>
        <p:spPr>
          <a:xfrm>
            <a:off x="4742050" y="1379975"/>
            <a:ext cx="2170500" cy="639900"/>
          </a:xfrm>
          <a:prstGeom prst="rect">
            <a:avLst/>
          </a:prstGeom>
          <a:solidFill>
            <a:schemeClr val="dk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User will type in search phrase here</a:t>
            </a:r>
            <a:endParaRPr>
              <a:solidFill>
                <a:srgbClr val="FFFFFF"/>
              </a:solidFill>
              <a:latin typeface="Lato"/>
              <a:ea typeface="Lato"/>
              <a:cs typeface="Lato"/>
              <a:sym typeface="Lato"/>
            </a:endParaRPr>
          </a:p>
        </p:txBody>
      </p:sp>
      <p:sp>
        <p:nvSpPr>
          <p:cNvPr id="131" name="Google Shape;131;p19"/>
          <p:cNvSpPr txBox="1"/>
          <p:nvPr/>
        </p:nvSpPr>
        <p:spPr>
          <a:xfrm>
            <a:off x="3776075" y="2960650"/>
            <a:ext cx="2496600" cy="1028700"/>
          </a:xfrm>
          <a:prstGeom prst="rect">
            <a:avLst/>
          </a:prstGeom>
          <a:solidFill>
            <a:schemeClr val="dk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Clicking on Filters will give options. The categories below will not be </a:t>
            </a:r>
            <a:r>
              <a:rPr lang="en">
                <a:solidFill>
                  <a:srgbClr val="FFFFFF"/>
                </a:solidFill>
                <a:latin typeface="Lato"/>
                <a:ea typeface="Lato"/>
                <a:cs typeface="Lato"/>
                <a:sym typeface="Lato"/>
              </a:rPr>
              <a:t>available</a:t>
            </a:r>
            <a:r>
              <a:rPr lang="en">
                <a:solidFill>
                  <a:srgbClr val="FFFFFF"/>
                </a:solidFill>
                <a:latin typeface="Lato"/>
                <a:ea typeface="Lato"/>
                <a:cs typeface="Lato"/>
                <a:sym typeface="Lato"/>
              </a:rPr>
              <a:t> until a search is </a:t>
            </a:r>
            <a:r>
              <a:rPr lang="en">
                <a:solidFill>
                  <a:srgbClr val="FFFFFF"/>
                </a:solidFill>
                <a:latin typeface="Lato"/>
                <a:ea typeface="Lato"/>
                <a:cs typeface="Lato"/>
                <a:sym typeface="Lato"/>
              </a:rPr>
              <a:t>entered</a:t>
            </a:r>
            <a:r>
              <a:rPr lang="en">
                <a:solidFill>
                  <a:srgbClr val="FFFFFF"/>
                </a:solidFill>
                <a:latin typeface="Lato"/>
                <a:ea typeface="Lato"/>
                <a:cs typeface="Lato"/>
                <a:sym typeface="Lato"/>
              </a:rPr>
              <a:t>.</a:t>
            </a:r>
            <a:endParaRPr>
              <a:solidFill>
                <a:srgbClr val="FFFFFF"/>
              </a:solidFill>
              <a:latin typeface="Lato"/>
              <a:ea typeface="Lato"/>
              <a:cs typeface="Lato"/>
              <a:sym typeface="Lato"/>
            </a:endParaRPr>
          </a:p>
        </p:txBody>
      </p:sp>
      <p:cxnSp>
        <p:nvCxnSpPr>
          <p:cNvPr id="132" name="Google Shape;132;p19"/>
          <p:cNvCxnSpPr/>
          <p:nvPr/>
        </p:nvCxnSpPr>
        <p:spPr>
          <a:xfrm rot="10800000">
            <a:off x="2095150" y="1379225"/>
            <a:ext cx="2646900" cy="320700"/>
          </a:xfrm>
          <a:prstGeom prst="straightConnector1">
            <a:avLst/>
          </a:prstGeom>
          <a:noFill/>
          <a:ln cap="flat" cmpd="sng" w="76200">
            <a:solidFill>
              <a:schemeClr val="accent4"/>
            </a:solidFill>
            <a:prstDash val="solid"/>
            <a:round/>
            <a:headEnd len="med" w="med" type="none"/>
            <a:tailEnd len="med" w="med" type="triangle"/>
          </a:ln>
        </p:spPr>
      </p:cxnSp>
      <p:cxnSp>
        <p:nvCxnSpPr>
          <p:cNvPr id="133" name="Google Shape;133;p19"/>
          <p:cNvCxnSpPr>
            <a:stCxn id="131" idx="1"/>
          </p:cNvCxnSpPr>
          <p:nvPr/>
        </p:nvCxnSpPr>
        <p:spPr>
          <a:xfrm rot="10800000">
            <a:off x="1957175" y="2044900"/>
            <a:ext cx="1818900" cy="1430100"/>
          </a:xfrm>
          <a:prstGeom prst="straightConnector1">
            <a:avLst/>
          </a:prstGeom>
          <a:noFill/>
          <a:ln cap="flat" cmpd="sng" w="76200">
            <a:solidFill>
              <a:schemeClr val="accent4"/>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20"/>
          <p:cNvPicPr preferRelativeResize="0"/>
          <p:nvPr/>
        </p:nvPicPr>
        <p:blipFill rotWithShape="1">
          <a:blip r:embed="rId3">
            <a:alphaModFix/>
          </a:blip>
          <a:srcRect b="0" l="0" r="0" t="0"/>
          <a:stretch/>
        </p:blipFill>
        <p:spPr>
          <a:xfrm>
            <a:off x="0" y="2"/>
            <a:ext cx="12192000" cy="6724650"/>
          </a:xfrm>
          <a:prstGeom prst="rect">
            <a:avLst/>
          </a:prstGeom>
          <a:noFill/>
          <a:ln>
            <a:noFill/>
          </a:ln>
        </p:spPr>
      </p:pic>
      <p:sp>
        <p:nvSpPr>
          <p:cNvPr id="139" name="Google Shape;139;p20"/>
          <p:cNvSpPr/>
          <p:nvPr/>
        </p:nvSpPr>
        <p:spPr>
          <a:xfrm>
            <a:off x="70175" y="815425"/>
            <a:ext cx="1974600" cy="326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0" name="Google Shape;140;p20"/>
          <p:cNvGraphicFramePr/>
          <p:nvPr/>
        </p:nvGraphicFramePr>
        <p:xfrm>
          <a:off x="70175" y="1552150"/>
          <a:ext cx="3000000" cy="3000000"/>
        </p:xfrm>
        <a:graphic>
          <a:graphicData uri="http://schemas.openxmlformats.org/drawingml/2006/table">
            <a:tbl>
              <a:tblPr>
                <a:noFill/>
                <a:tableStyleId>{2E921EBA-E278-4B8B-8167-ACA6C3E11B75}</a:tableStyleId>
              </a:tblPr>
              <a:tblGrid>
                <a:gridCol w="2136725"/>
              </a:tblGrid>
              <a:tr h="352800">
                <a:tc>
                  <a:txBody>
                    <a:bodyPr/>
                    <a:lstStyle/>
                    <a:p>
                      <a:pPr indent="0" lvl="0" marL="0" rtl="0" algn="l">
                        <a:spcBef>
                          <a:spcPts val="0"/>
                        </a:spcBef>
                        <a:spcAft>
                          <a:spcPts val="0"/>
                        </a:spcAft>
                        <a:buNone/>
                      </a:pPr>
                      <a:r>
                        <a:rPr lang="en" sz="1100"/>
                        <a:t>Filters                              [-]</a:t>
                      </a:r>
                      <a:endParaRPr sz="1100"/>
                    </a:p>
                  </a:txBody>
                  <a:tcPr marT="63500" marB="63500" marR="63500" marL="63500">
                    <a:solidFill>
                      <a:srgbClr val="FFFFFF"/>
                    </a:solidFill>
                  </a:tcPr>
                </a:tc>
              </a:tr>
              <a:tr h="1457050">
                <a:tc>
                  <a:txBody>
                    <a:bodyPr/>
                    <a:lstStyle/>
                    <a:p>
                      <a:pPr indent="0" lvl="0" marL="0" rtl="0" algn="l">
                        <a:spcBef>
                          <a:spcPts val="0"/>
                        </a:spcBef>
                        <a:spcAft>
                          <a:spcPts val="0"/>
                        </a:spcAft>
                        <a:buNone/>
                      </a:pPr>
                      <a:r>
                        <a:rPr lang="en" sz="1100"/>
                        <a:t>▢ Year [+]</a:t>
                      </a:r>
                      <a:endParaRPr sz="1100"/>
                    </a:p>
                    <a:p>
                      <a:pPr indent="0" lvl="0" marL="0" rtl="0" algn="l">
                        <a:spcBef>
                          <a:spcPts val="0"/>
                        </a:spcBef>
                        <a:spcAft>
                          <a:spcPts val="0"/>
                        </a:spcAft>
                        <a:buNone/>
                      </a:pPr>
                      <a:r>
                        <a:rPr lang="en" sz="1100"/>
                        <a:t>▢ Record Type [-]</a:t>
                      </a:r>
                      <a:endParaRPr sz="1100"/>
                    </a:p>
                    <a:p>
                      <a:pPr indent="0" lvl="0" marL="0" rtl="0" algn="l">
                        <a:spcBef>
                          <a:spcPts val="0"/>
                        </a:spcBef>
                        <a:spcAft>
                          <a:spcPts val="0"/>
                        </a:spcAft>
                        <a:buNone/>
                      </a:pPr>
                      <a:r>
                        <a:rPr lang="en" sz="1100"/>
                        <a:t>       ▣ Census</a:t>
                      </a:r>
                      <a:endParaRPr sz="1100"/>
                    </a:p>
                    <a:p>
                      <a:pPr indent="0" lvl="0" marL="0" rtl="0" algn="l">
                        <a:spcBef>
                          <a:spcPts val="0"/>
                        </a:spcBef>
                        <a:spcAft>
                          <a:spcPts val="0"/>
                        </a:spcAft>
                        <a:buNone/>
                      </a:pPr>
                      <a:r>
                        <a:rPr lang="en" sz="1100"/>
                        <a:t>       ▢ School</a:t>
                      </a:r>
                      <a:endParaRPr sz="1100"/>
                    </a:p>
                    <a:p>
                      <a:pPr indent="0" lvl="0" marL="0" rtl="0" algn="l">
                        <a:spcBef>
                          <a:spcPts val="0"/>
                        </a:spcBef>
                        <a:spcAft>
                          <a:spcPts val="0"/>
                        </a:spcAft>
                        <a:buNone/>
                      </a:pPr>
                      <a:r>
                        <a:rPr lang="en" sz="1100"/>
                        <a:t>       ▢ Employer</a:t>
                      </a:r>
                      <a:endParaRPr sz="1100"/>
                    </a:p>
                    <a:p>
                      <a:pPr indent="0" lvl="0" marL="0" rtl="0" algn="l">
                        <a:spcBef>
                          <a:spcPts val="0"/>
                        </a:spcBef>
                        <a:spcAft>
                          <a:spcPts val="0"/>
                        </a:spcAft>
                        <a:buNone/>
                      </a:pPr>
                      <a:r>
                        <a:rPr lang="en" sz="1100"/>
                        <a:t>▢ Location [+]</a:t>
                      </a:r>
                      <a:endParaRPr sz="1100"/>
                    </a:p>
                    <a:p>
                      <a:pPr indent="0" lvl="0" marL="0" rtl="0" algn="l">
                        <a:spcBef>
                          <a:spcPts val="0"/>
                        </a:spcBef>
                        <a:spcAft>
                          <a:spcPts val="0"/>
                        </a:spcAft>
                        <a:buNone/>
                      </a:pPr>
                      <a:r>
                        <a:rPr lang="en" sz="1100"/>
                        <a:t>▢ Employer [+]</a:t>
                      </a:r>
                      <a:endParaRPr sz="1100"/>
                    </a:p>
                  </a:txBody>
                  <a:tcPr marT="63500" marB="63500" marR="63500" marL="63500">
                    <a:solidFill>
                      <a:srgbClr val="FFFFFF"/>
                    </a:solidFill>
                  </a:tcPr>
                </a:tc>
              </a:tr>
              <a:tr h="377875">
                <a:tc>
                  <a:txBody>
                    <a:bodyPr/>
                    <a:lstStyle/>
                    <a:p>
                      <a:pPr indent="0" lvl="0" marL="0" rtl="0" algn="l">
                        <a:spcBef>
                          <a:spcPts val="0"/>
                        </a:spcBef>
                        <a:spcAft>
                          <a:spcPts val="0"/>
                        </a:spcAft>
                        <a:buNone/>
                      </a:pPr>
                      <a:r>
                        <a:rPr lang="en" sz="1100"/>
                        <a:t>People                            [+]</a:t>
                      </a:r>
                      <a:endParaRPr sz="1100"/>
                    </a:p>
                  </a:txBody>
                  <a:tcPr marT="63500" marB="63500" marR="63500" marL="63500">
                    <a:solidFill>
                      <a:srgbClr val="D9D9D9"/>
                    </a:solidFill>
                  </a:tcPr>
                </a:tc>
              </a:tr>
              <a:tr h="327675">
                <a:tc>
                  <a:txBody>
                    <a:bodyPr/>
                    <a:lstStyle/>
                    <a:p>
                      <a:pPr indent="0" lvl="0" marL="0" rtl="0" algn="l">
                        <a:spcBef>
                          <a:spcPts val="0"/>
                        </a:spcBef>
                        <a:spcAft>
                          <a:spcPts val="0"/>
                        </a:spcAft>
                        <a:buNone/>
                      </a:pPr>
                      <a:r>
                        <a:rPr lang="en" sz="1100"/>
                        <a:t>Buildings                        [+]</a:t>
                      </a:r>
                      <a:endParaRPr sz="1100"/>
                    </a:p>
                  </a:txBody>
                  <a:tcPr marT="63500" marB="63500" marR="63500" marL="63500">
                    <a:solidFill>
                      <a:srgbClr val="D9D9D9"/>
                    </a:solidFill>
                  </a:tcPr>
                </a:tc>
              </a:tr>
              <a:tr h="327675">
                <a:tc>
                  <a:txBody>
                    <a:bodyPr/>
                    <a:lstStyle/>
                    <a:p>
                      <a:pPr indent="0" lvl="0" marL="0" rtl="0" algn="l">
                        <a:spcBef>
                          <a:spcPts val="0"/>
                        </a:spcBef>
                        <a:spcAft>
                          <a:spcPts val="0"/>
                        </a:spcAft>
                        <a:buNone/>
                      </a:pPr>
                      <a:r>
                        <a:rPr lang="en" sz="1100"/>
                        <a:t>Addresses                     [+]</a:t>
                      </a:r>
                      <a:endParaRPr sz="1100"/>
                    </a:p>
                  </a:txBody>
                  <a:tcPr marT="63500" marB="63500" marR="63500" marL="63500">
                    <a:solidFill>
                      <a:srgbClr val="D9D9D9"/>
                    </a:solidFill>
                  </a:tcPr>
                </a:tc>
              </a:tr>
              <a:tr h="327675">
                <a:tc>
                  <a:txBody>
                    <a:bodyPr/>
                    <a:lstStyle/>
                    <a:p>
                      <a:pPr indent="0" lvl="0" marL="0" rtl="0" algn="l">
                        <a:spcBef>
                          <a:spcPts val="0"/>
                        </a:spcBef>
                        <a:spcAft>
                          <a:spcPts val="0"/>
                        </a:spcAft>
                        <a:buNone/>
                      </a:pPr>
                      <a:r>
                        <a:rPr lang="en" sz="1100"/>
                        <a:t>Stories                           [+]</a:t>
                      </a:r>
                      <a:endParaRPr sz="1100"/>
                    </a:p>
                  </a:txBody>
                  <a:tcPr marT="63500" marB="63500" marR="63500" marL="63500">
                    <a:solidFill>
                      <a:srgbClr val="D9D9D9"/>
                    </a:solidFill>
                  </a:tcPr>
                </a:tc>
              </a:tr>
              <a:tr h="327675">
                <a:tc>
                  <a:txBody>
                    <a:bodyPr/>
                    <a:lstStyle/>
                    <a:p>
                      <a:pPr indent="0" lvl="0" marL="0" rtl="0" algn="l">
                        <a:spcBef>
                          <a:spcPts val="0"/>
                        </a:spcBef>
                        <a:spcAft>
                          <a:spcPts val="0"/>
                        </a:spcAft>
                        <a:buNone/>
                      </a:pPr>
                      <a:r>
                        <a:rPr lang="en" sz="1100"/>
                        <a:t>Records                         [+]</a:t>
                      </a:r>
                      <a:endParaRPr sz="1100"/>
                    </a:p>
                  </a:txBody>
                  <a:tcPr marT="63500" marB="63500" marR="63500" marL="63500">
                    <a:solidFill>
                      <a:srgbClr val="D9D9D9"/>
                    </a:solidFill>
                  </a:tcPr>
                </a:tc>
              </a:tr>
            </a:tbl>
          </a:graphicData>
        </a:graphic>
      </p:graphicFrame>
      <p:sp>
        <p:nvSpPr>
          <p:cNvPr id="141" name="Google Shape;141;p20"/>
          <p:cNvSpPr txBox="1"/>
          <p:nvPr/>
        </p:nvSpPr>
        <p:spPr>
          <a:xfrm>
            <a:off x="3914075" y="2170300"/>
            <a:ext cx="3274200" cy="815400"/>
          </a:xfrm>
          <a:prstGeom prst="rect">
            <a:avLst/>
          </a:prstGeom>
          <a:solidFill>
            <a:schemeClr val="dk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The Filter categories are multi-select and offer subcategories to choose from as well.</a:t>
            </a:r>
            <a:endParaRPr>
              <a:solidFill>
                <a:srgbClr val="FFFFFF"/>
              </a:solidFill>
              <a:latin typeface="Lato"/>
              <a:ea typeface="Lato"/>
              <a:cs typeface="Lato"/>
              <a:sym typeface="Lato"/>
            </a:endParaRPr>
          </a:p>
        </p:txBody>
      </p:sp>
      <p:cxnSp>
        <p:nvCxnSpPr>
          <p:cNvPr id="142" name="Google Shape;142;p20"/>
          <p:cNvCxnSpPr>
            <a:stCxn id="141" idx="1"/>
          </p:cNvCxnSpPr>
          <p:nvPr/>
        </p:nvCxnSpPr>
        <p:spPr>
          <a:xfrm rot="10800000">
            <a:off x="1756175" y="2270800"/>
            <a:ext cx="2157900" cy="307200"/>
          </a:xfrm>
          <a:prstGeom prst="straightConnector1">
            <a:avLst/>
          </a:prstGeom>
          <a:noFill/>
          <a:ln cap="flat" cmpd="sng" w="76200">
            <a:solidFill>
              <a:schemeClr val="accent4"/>
            </a:solidFill>
            <a:prstDash val="solid"/>
            <a:round/>
            <a:headEnd len="med" w="med" type="none"/>
            <a:tailEnd len="med" w="med" type="triangle"/>
          </a:ln>
        </p:spPr>
      </p:cxnSp>
      <p:sp>
        <p:nvSpPr>
          <p:cNvPr id="143" name="Google Shape;143;p20"/>
          <p:cNvSpPr txBox="1"/>
          <p:nvPr/>
        </p:nvSpPr>
        <p:spPr>
          <a:xfrm>
            <a:off x="70175" y="1141525"/>
            <a:ext cx="1535700" cy="259500"/>
          </a:xfrm>
          <a:prstGeom prst="rect">
            <a:avLst/>
          </a:prstGeom>
          <a:solidFill>
            <a:srgbClr val="FFFFFF"/>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Lato"/>
                <a:ea typeface="Lato"/>
                <a:cs typeface="Lato"/>
                <a:sym typeface="Lato"/>
              </a:rPr>
              <a:t>Smith</a:t>
            </a:r>
            <a:endParaRPr sz="11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21"/>
          <p:cNvPicPr preferRelativeResize="0"/>
          <p:nvPr/>
        </p:nvPicPr>
        <p:blipFill rotWithShape="1">
          <a:blip r:embed="rId3">
            <a:alphaModFix/>
          </a:blip>
          <a:srcRect b="0" l="0" r="0" t="0"/>
          <a:stretch/>
        </p:blipFill>
        <p:spPr>
          <a:xfrm>
            <a:off x="0" y="2"/>
            <a:ext cx="12192000" cy="6724650"/>
          </a:xfrm>
          <a:prstGeom prst="rect">
            <a:avLst/>
          </a:prstGeom>
          <a:noFill/>
          <a:ln>
            <a:noFill/>
          </a:ln>
        </p:spPr>
      </p:pic>
      <p:sp>
        <p:nvSpPr>
          <p:cNvPr id="149" name="Google Shape;149;p21"/>
          <p:cNvSpPr/>
          <p:nvPr/>
        </p:nvSpPr>
        <p:spPr>
          <a:xfrm>
            <a:off x="70175" y="815425"/>
            <a:ext cx="1974600" cy="326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50" name="Google Shape;150;p21"/>
          <p:cNvGraphicFramePr/>
          <p:nvPr/>
        </p:nvGraphicFramePr>
        <p:xfrm>
          <a:off x="70175" y="1522900"/>
          <a:ext cx="3000000" cy="3000000"/>
        </p:xfrm>
        <a:graphic>
          <a:graphicData uri="http://schemas.openxmlformats.org/drawingml/2006/table">
            <a:tbl>
              <a:tblPr>
                <a:noFill/>
                <a:tableStyleId>{2E921EBA-E278-4B8B-8167-ACA6C3E11B75}</a:tableStyleId>
              </a:tblPr>
              <a:tblGrid>
                <a:gridCol w="2131425"/>
              </a:tblGrid>
              <a:tr h="357625">
                <a:tc>
                  <a:txBody>
                    <a:bodyPr/>
                    <a:lstStyle/>
                    <a:p>
                      <a:pPr indent="0" lvl="0" marL="0" rtl="0" algn="l">
                        <a:spcBef>
                          <a:spcPts val="0"/>
                        </a:spcBef>
                        <a:spcAft>
                          <a:spcPts val="0"/>
                        </a:spcAft>
                        <a:buNone/>
                      </a:pPr>
                      <a:r>
                        <a:rPr lang="en" sz="1100"/>
                        <a:t>Filters                             [+]</a:t>
                      </a:r>
                      <a:endParaRPr sz="1100"/>
                    </a:p>
                  </a:txBody>
                  <a:tcPr marT="63500" marB="63500" marR="63500" marL="63500">
                    <a:solidFill>
                      <a:srgbClr val="D9D9D9"/>
                    </a:solidFill>
                  </a:tcPr>
                </a:tc>
              </a:tr>
              <a:tr h="306775">
                <a:tc>
                  <a:txBody>
                    <a:bodyPr/>
                    <a:lstStyle/>
                    <a:p>
                      <a:pPr indent="0" lvl="0" marL="0" rtl="0" algn="l">
                        <a:spcBef>
                          <a:spcPts val="0"/>
                        </a:spcBef>
                        <a:spcAft>
                          <a:spcPts val="0"/>
                        </a:spcAft>
                        <a:buNone/>
                      </a:pPr>
                      <a:r>
                        <a:rPr lang="en" sz="1100"/>
                        <a:t>People (53)                    [-]</a:t>
                      </a:r>
                      <a:endParaRPr sz="1100"/>
                    </a:p>
                  </a:txBody>
                  <a:tcPr marT="63500" marB="63500" marR="63500" marL="63500">
                    <a:solidFill>
                      <a:srgbClr val="FFFFFF"/>
                    </a:solidFill>
                  </a:tcPr>
                </a:tc>
              </a:tr>
              <a:tr h="1263175">
                <a:tc>
                  <a:txBody>
                    <a:bodyPr/>
                    <a:lstStyle/>
                    <a:p>
                      <a:pPr indent="0" lvl="0" marL="0" rtl="0" algn="l">
                        <a:spcBef>
                          <a:spcPts val="0"/>
                        </a:spcBef>
                        <a:spcAft>
                          <a:spcPts val="0"/>
                        </a:spcAft>
                        <a:buNone/>
                      </a:pPr>
                      <a:r>
                        <a:rPr lang="en" sz="1100"/>
                        <a:t>John Smith (1900)</a:t>
                      </a:r>
                      <a:endParaRPr sz="1100"/>
                    </a:p>
                    <a:p>
                      <a:pPr indent="0" lvl="0" marL="0" rtl="0" algn="l">
                        <a:spcBef>
                          <a:spcPts val="0"/>
                        </a:spcBef>
                        <a:spcAft>
                          <a:spcPts val="0"/>
                        </a:spcAft>
                        <a:buNone/>
                      </a:pPr>
                      <a:r>
                        <a:rPr lang="en" sz="1100"/>
                        <a:t>Jane Smith (1917)</a:t>
                      </a:r>
                      <a:endParaRPr sz="1100"/>
                    </a:p>
                    <a:p>
                      <a:pPr indent="0" lvl="0" marL="0" rtl="0" algn="l">
                        <a:spcBef>
                          <a:spcPts val="0"/>
                        </a:spcBef>
                        <a:spcAft>
                          <a:spcPts val="0"/>
                        </a:spcAft>
                        <a:buNone/>
                      </a:pPr>
                      <a:r>
                        <a:rPr lang="en" sz="1100"/>
                        <a:t>Joe Smith (1900)</a:t>
                      </a:r>
                      <a:endParaRPr sz="1100"/>
                    </a:p>
                    <a:p>
                      <a:pPr indent="0" lvl="0" marL="0" rtl="0" algn="l">
                        <a:spcBef>
                          <a:spcPts val="0"/>
                        </a:spcBef>
                        <a:spcAft>
                          <a:spcPts val="0"/>
                        </a:spcAft>
                        <a:buNone/>
                      </a:pPr>
                      <a:r>
                        <a:rPr lang="en" sz="1100"/>
                        <a:t>Jon Smith (1880)</a:t>
                      </a:r>
                      <a:endParaRPr sz="1100"/>
                    </a:p>
                    <a:p>
                      <a:pPr indent="0" lvl="0" marL="0" rtl="0" algn="l">
                        <a:spcBef>
                          <a:spcPts val="0"/>
                        </a:spcBef>
                        <a:spcAft>
                          <a:spcPts val="0"/>
                        </a:spcAft>
                        <a:buNone/>
                      </a:pPr>
                      <a:r>
                        <a:rPr lang="en" sz="1100"/>
                        <a:t>Joel Smith (1880)</a:t>
                      </a:r>
                      <a:endParaRPr sz="1100"/>
                    </a:p>
                    <a:p>
                      <a:pPr indent="0" lvl="0" marL="0" rtl="0" algn="l">
                        <a:spcBef>
                          <a:spcPts val="0"/>
                        </a:spcBef>
                        <a:spcAft>
                          <a:spcPts val="0"/>
                        </a:spcAft>
                        <a:buNone/>
                      </a:pPr>
                      <a:r>
                        <a:rPr lang="en" sz="1100"/>
                        <a:t>Jane Smith (1900)</a:t>
                      </a:r>
                      <a:endParaRPr sz="1100"/>
                    </a:p>
                  </a:txBody>
                  <a:tcPr marT="63500" marB="63500" marR="63500" marL="63500">
                    <a:solidFill>
                      <a:srgbClr val="FFFFFF"/>
                    </a:solidFill>
                  </a:tcPr>
                </a:tc>
              </a:tr>
              <a:tr h="357625">
                <a:tc>
                  <a:txBody>
                    <a:bodyPr/>
                    <a:lstStyle/>
                    <a:p>
                      <a:pPr indent="0" lvl="0" marL="0" rtl="0" algn="l">
                        <a:spcBef>
                          <a:spcPts val="0"/>
                        </a:spcBef>
                        <a:spcAft>
                          <a:spcPts val="0"/>
                        </a:spcAft>
                        <a:buNone/>
                      </a:pPr>
                      <a:r>
                        <a:rPr lang="en" sz="1100"/>
                        <a:t>Buildings (7)                   [+]</a:t>
                      </a:r>
                      <a:endParaRPr sz="1100"/>
                    </a:p>
                  </a:txBody>
                  <a:tcPr marT="63500" marB="63500" marR="63500" marL="63500">
                    <a:solidFill>
                      <a:srgbClr val="FFFFFF"/>
                    </a:solidFill>
                  </a:tcPr>
                </a:tc>
              </a:tr>
              <a:tr h="306775">
                <a:tc>
                  <a:txBody>
                    <a:bodyPr/>
                    <a:lstStyle/>
                    <a:p>
                      <a:pPr indent="0" lvl="0" marL="0" rtl="0" algn="l">
                        <a:spcBef>
                          <a:spcPts val="0"/>
                        </a:spcBef>
                        <a:spcAft>
                          <a:spcPts val="0"/>
                        </a:spcAft>
                        <a:buNone/>
                      </a:pPr>
                      <a:r>
                        <a:rPr lang="en" sz="1100"/>
                        <a:t>Addresses                     [+]</a:t>
                      </a:r>
                      <a:endParaRPr sz="1100"/>
                    </a:p>
                  </a:txBody>
                  <a:tcPr marT="63500" marB="63500" marR="63500" marL="63500">
                    <a:solidFill>
                      <a:srgbClr val="FFFFFF"/>
                    </a:solidFill>
                  </a:tcPr>
                </a:tc>
              </a:tr>
              <a:tr h="306775">
                <a:tc>
                  <a:txBody>
                    <a:bodyPr/>
                    <a:lstStyle/>
                    <a:p>
                      <a:pPr indent="0" lvl="0" marL="0" rtl="0" algn="l">
                        <a:spcBef>
                          <a:spcPts val="0"/>
                        </a:spcBef>
                        <a:spcAft>
                          <a:spcPts val="0"/>
                        </a:spcAft>
                        <a:buNone/>
                      </a:pPr>
                      <a:r>
                        <a:rPr lang="en" sz="1100"/>
                        <a:t>Stories (18)                    [-]</a:t>
                      </a:r>
                      <a:endParaRPr sz="1100"/>
                    </a:p>
                  </a:txBody>
                  <a:tcPr marT="63500" marB="63500" marR="63500" marL="63500">
                    <a:solidFill>
                      <a:srgbClr val="FFFFFF"/>
                    </a:solidFill>
                  </a:tcPr>
                </a:tc>
              </a:tr>
              <a:tr h="656950">
                <a:tc>
                  <a:txBody>
                    <a:bodyPr/>
                    <a:lstStyle/>
                    <a:p>
                      <a:pPr indent="0" lvl="0" marL="0" rtl="0" algn="l">
                        <a:spcBef>
                          <a:spcPts val="0"/>
                        </a:spcBef>
                        <a:spcAft>
                          <a:spcPts val="0"/>
                        </a:spcAft>
                        <a:buNone/>
                      </a:pPr>
                      <a:r>
                        <a:rPr lang="en" sz="1100"/>
                        <a:t>Agnes</a:t>
                      </a:r>
                      <a:r>
                        <a:rPr lang="en" sz="1100"/>
                        <a:t> Smith (3) </a:t>
                      </a:r>
                      <a:endParaRPr sz="1100"/>
                    </a:p>
                    <a:p>
                      <a:pPr indent="0" lvl="0" marL="0" rtl="0" algn="l">
                        <a:spcBef>
                          <a:spcPts val="0"/>
                        </a:spcBef>
                        <a:spcAft>
                          <a:spcPts val="0"/>
                        </a:spcAft>
                        <a:buNone/>
                      </a:pPr>
                      <a:r>
                        <a:rPr lang="en" sz="1100"/>
                        <a:t>Jon Smith (1)</a:t>
                      </a:r>
                      <a:endParaRPr sz="1100"/>
                    </a:p>
                    <a:p>
                      <a:pPr indent="0" lvl="0" marL="0" rtl="0" algn="l">
                        <a:spcBef>
                          <a:spcPts val="0"/>
                        </a:spcBef>
                        <a:spcAft>
                          <a:spcPts val="0"/>
                        </a:spcAft>
                        <a:buNone/>
                      </a:pPr>
                      <a:r>
                        <a:rPr lang="en" sz="1100"/>
                        <a:t>Jane Smith (1)</a:t>
                      </a:r>
                      <a:endParaRPr sz="1100"/>
                    </a:p>
                  </a:txBody>
                  <a:tcPr marT="63500" marB="63500" marR="63500" marL="63500">
                    <a:solidFill>
                      <a:srgbClr val="FFFFFF"/>
                    </a:solidFill>
                  </a:tcPr>
                </a:tc>
              </a:tr>
              <a:tr h="306775">
                <a:tc>
                  <a:txBody>
                    <a:bodyPr/>
                    <a:lstStyle/>
                    <a:p>
                      <a:pPr indent="0" lvl="0" marL="0" rtl="0" algn="l">
                        <a:spcBef>
                          <a:spcPts val="0"/>
                        </a:spcBef>
                        <a:spcAft>
                          <a:spcPts val="0"/>
                        </a:spcAft>
                        <a:buNone/>
                      </a:pPr>
                      <a:r>
                        <a:rPr lang="en" sz="1100"/>
                        <a:t>Records (84)                 [+]</a:t>
                      </a:r>
                      <a:endParaRPr sz="1100"/>
                    </a:p>
                  </a:txBody>
                  <a:tcPr marT="63500" marB="63500" marR="63500" marL="63500">
                    <a:solidFill>
                      <a:srgbClr val="FFFFFF"/>
                    </a:solidFill>
                  </a:tcPr>
                </a:tc>
              </a:tr>
            </a:tbl>
          </a:graphicData>
        </a:graphic>
      </p:graphicFrame>
      <p:sp>
        <p:nvSpPr>
          <p:cNvPr id="151" name="Google Shape;151;p21"/>
          <p:cNvSpPr txBox="1"/>
          <p:nvPr/>
        </p:nvSpPr>
        <p:spPr>
          <a:xfrm>
            <a:off x="4629150" y="2609375"/>
            <a:ext cx="3462300" cy="841200"/>
          </a:xfrm>
          <a:prstGeom prst="rect">
            <a:avLst/>
          </a:prstGeom>
          <a:solidFill>
            <a:schemeClr val="dk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Once a search has been entered, the categories open up. Numbers by the categories highlight how many results.</a:t>
            </a:r>
            <a:endParaRPr>
              <a:solidFill>
                <a:srgbClr val="FFFFFF"/>
              </a:solidFill>
              <a:latin typeface="Lato"/>
              <a:ea typeface="Lato"/>
              <a:cs typeface="Lato"/>
              <a:sym typeface="Lato"/>
            </a:endParaRPr>
          </a:p>
        </p:txBody>
      </p:sp>
      <p:cxnSp>
        <p:nvCxnSpPr>
          <p:cNvPr id="152" name="Google Shape;152;p21"/>
          <p:cNvCxnSpPr>
            <a:stCxn id="151" idx="1"/>
          </p:cNvCxnSpPr>
          <p:nvPr/>
        </p:nvCxnSpPr>
        <p:spPr>
          <a:xfrm rot="10800000">
            <a:off x="1342350" y="2220575"/>
            <a:ext cx="3286800" cy="809400"/>
          </a:xfrm>
          <a:prstGeom prst="straightConnector1">
            <a:avLst/>
          </a:prstGeom>
          <a:noFill/>
          <a:ln cap="flat" cmpd="sng" w="76200">
            <a:solidFill>
              <a:schemeClr val="accent4"/>
            </a:solidFill>
            <a:prstDash val="solid"/>
            <a:round/>
            <a:headEnd len="med" w="med" type="none"/>
            <a:tailEnd len="med" w="med" type="triangle"/>
          </a:ln>
        </p:spPr>
      </p:cxnSp>
      <p:sp>
        <p:nvSpPr>
          <p:cNvPr id="153" name="Google Shape;153;p21"/>
          <p:cNvSpPr txBox="1"/>
          <p:nvPr/>
        </p:nvSpPr>
        <p:spPr>
          <a:xfrm>
            <a:off x="70175" y="1141525"/>
            <a:ext cx="1535700" cy="259500"/>
          </a:xfrm>
          <a:prstGeom prst="rect">
            <a:avLst/>
          </a:prstGeom>
          <a:solidFill>
            <a:srgbClr val="FFFFFF"/>
          </a:solid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Lato"/>
                <a:ea typeface="Lato"/>
                <a:cs typeface="Lato"/>
                <a:sym typeface="Lato"/>
              </a:rPr>
              <a:t>Smith</a:t>
            </a:r>
            <a:endParaRPr sz="11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